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5" r:id="rId2"/>
    <p:sldId id="347" r:id="rId3"/>
    <p:sldId id="343" r:id="rId4"/>
    <p:sldId id="336" r:id="rId5"/>
    <p:sldId id="266" r:id="rId6"/>
    <p:sldId id="344" r:id="rId7"/>
    <p:sldId id="352" r:id="rId8"/>
    <p:sldId id="351" r:id="rId9"/>
    <p:sldId id="350" r:id="rId10"/>
    <p:sldId id="349" r:id="rId11"/>
    <p:sldId id="353" r:id="rId12"/>
    <p:sldId id="337" r:id="rId13"/>
    <p:sldId id="348" r:id="rId14"/>
    <p:sldId id="346" r:id="rId15"/>
    <p:sldId id="268" r:id="rId16"/>
    <p:sldId id="269" r:id="rId17"/>
    <p:sldId id="331" r:id="rId18"/>
    <p:sldId id="334" r:id="rId19"/>
    <p:sldId id="270" r:id="rId20"/>
    <p:sldId id="276" r:id="rId21"/>
    <p:sldId id="345" r:id="rId22"/>
    <p:sldId id="297" r:id="rId23"/>
    <p:sldId id="277" r:id="rId24"/>
    <p:sldId id="278" r:id="rId25"/>
    <p:sldId id="279" r:id="rId26"/>
    <p:sldId id="280" r:id="rId27"/>
    <p:sldId id="281" r:id="rId28"/>
    <p:sldId id="329" r:id="rId29"/>
    <p:sldId id="330" r:id="rId30"/>
    <p:sldId id="282" r:id="rId31"/>
    <p:sldId id="283" r:id="rId32"/>
    <p:sldId id="338" r:id="rId33"/>
    <p:sldId id="339" r:id="rId34"/>
    <p:sldId id="340" r:id="rId35"/>
    <p:sldId id="34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087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4" Type="http://schemas.openxmlformats.org/officeDocument/2006/relationships/image" Target="../media/image9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4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4" Type="http://schemas.openxmlformats.org/officeDocument/2006/relationships/image" Target="../media/image49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DC779-4908-42F2-8E48-7BECC21E9795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CC357-7BB1-4368-87A9-1BA958607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80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.png"/><Relationship Id="rId7" Type="http://schemas.openxmlformats.org/officeDocument/2006/relationships/image" Target="../media/image3.wmf"/><Relationship Id="rId12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3.bin"/><Relationship Id="rId5" Type="http://schemas.openxmlformats.org/officeDocument/2006/relationships/image" Target="../media/image2.wmf"/><Relationship Id="rId10" Type="http://schemas.openxmlformats.org/officeDocument/2006/relationships/image" Target="../media/image8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38.png"/><Relationship Id="rId7" Type="http://schemas.openxmlformats.org/officeDocument/2006/relationships/image" Target="../media/image35.wmf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3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49.wmf"/><Relationship Id="rId4" Type="http://schemas.openxmlformats.org/officeDocument/2006/relationships/image" Target="../media/image46.wmf"/><Relationship Id="rId9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61.wmf"/><Relationship Id="rId3" Type="http://schemas.openxmlformats.org/officeDocument/2006/relationships/image" Target="../media/image63.png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58.wmf"/><Relationship Id="rId1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0.wmf"/><Relationship Id="rId20" Type="http://schemas.openxmlformats.org/officeDocument/2006/relationships/image" Target="../media/image62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57.wmf"/><Relationship Id="rId19" Type="http://schemas.openxmlformats.org/officeDocument/2006/relationships/oleObject" Target="../embeddings/oleObject21.bin"/><Relationship Id="rId4" Type="http://schemas.openxmlformats.org/officeDocument/2006/relationships/image" Target="../media/image64.jpeg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59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65.wmf"/><Relationship Id="rId9" Type="http://schemas.openxmlformats.org/officeDocument/2006/relationships/image" Target="../media/image6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25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75.png"/><Relationship Id="rId7" Type="http://schemas.openxmlformats.org/officeDocument/2006/relationships/image" Target="../media/image7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4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5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85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91.wmf"/><Relationship Id="rId4" Type="http://schemas.openxmlformats.org/officeDocument/2006/relationships/image" Target="../media/image88.wmf"/><Relationship Id="rId9" Type="http://schemas.openxmlformats.org/officeDocument/2006/relationships/oleObject" Target="../embeddings/oleObject33.bin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image" Target="../media/image99.png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98.wmf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36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7474547" y="4812775"/>
            <a:ext cx="1375765" cy="1876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6629400" cy="868362"/>
          </a:xfrm>
        </p:spPr>
        <p:txBody>
          <a:bodyPr>
            <a:normAutofit/>
          </a:bodyPr>
          <a:lstStyle/>
          <a:p>
            <a:pPr rtl="1"/>
            <a:r>
              <a:rPr lang="fa-IR" sz="2400" dirty="0">
                <a:solidFill>
                  <a:srgbClr val="FFFF00"/>
                </a:solidFill>
                <a:cs typeface="B Titr" panose="00000700000000000000" pitchFamily="2" charset="-78"/>
              </a:rPr>
              <a:t>ریزمشددها  </a:t>
            </a:r>
            <a:r>
              <a:rPr lang="en-US" sz="2400" dirty="0">
                <a:solidFill>
                  <a:srgbClr val="FFFF00"/>
                </a:solidFill>
                <a:cs typeface="B Titr" panose="00000700000000000000" pitchFamily="2" charset="-78"/>
              </a:rPr>
              <a:t>(Micro-cavities)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219200"/>
            <a:ext cx="4419600" cy="53339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1800" b="1" dirty="0">
                <a:solidFill>
                  <a:schemeClr val="bg1"/>
                </a:solidFill>
                <a:cs typeface="B Titr" panose="00000700000000000000" pitchFamily="2" charset="-78"/>
              </a:rPr>
              <a:t>ضریب کیفیت</a:t>
            </a:r>
            <a:r>
              <a:rPr lang="ar-SA" sz="1800" b="1" dirty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r>
              <a:rPr lang="en-US" sz="1800" b="1" dirty="0">
                <a:solidFill>
                  <a:schemeClr val="bg1"/>
                </a:solidFill>
                <a:cs typeface="B Titr" panose="00000700000000000000" pitchFamily="2" charset="-78"/>
              </a:rPr>
              <a:t>(Quality factor)</a:t>
            </a:r>
            <a:endParaRPr lang="en-US" sz="2000" b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556625" y="0"/>
            <a:ext cx="587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cs typeface="B Nazanin" pitchFamily="2" charset="-78"/>
              </a:rPr>
              <a:t>1</a:t>
            </a:r>
          </a:p>
        </p:txBody>
      </p:sp>
      <p:pic>
        <p:nvPicPr>
          <p:cNvPr id="4098" name="Picture 2" descr="2-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19" y="1034970"/>
            <a:ext cx="2363321" cy="277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39554"/>
              </p:ext>
            </p:extLst>
          </p:nvPr>
        </p:nvGraphicFramePr>
        <p:xfrm>
          <a:off x="3887567" y="1276858"/>
          <a:ext cx="1606716" cy="820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1" name="Equation" r:id="rId4" imgW="1218960" imgH="622080" progId="Equation.DSMT4">
                  <p:embed/>
                </p:oleObj>
              </mc:Choice>
              <mc:Fallback>
                <p:oleObj name="Equation" r:id="rId4" imgW="121896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7567" y="1276858"/>
                        <a:ext cx="1606716" cy="820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114382"/>
              </p:ext>
            </p:extLst>
          </p:nvPr>
        </p:nvGraphicFramePr>
        <p:xfrm>
          <a:off x="3962400" y="2133600"/>
          <a:ext cx="1447800" cy="895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2" name="Equation" r:id="rId6" imgW="1231560" imgH="761760" progId="Equation.DSMT4">
                  <p:embed/>
                </p:oleObj>
              </mc:Choice>
              <mc:Fallback>
                <p:oleObj name="Equation" r:id="rId6" imgW="123156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62400" y="2133600"/>
                        <a:ext cx="1447800" cy="895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5486400" y="2209800"/>
            <a:ext cx="3200400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1800" b="1" dirty="0">
                <a:solidFill>
                  <a:schemeClr val="bg1"/>
                </a:solidFill>
                <a:cs typeface="B Titr" panose="00000700000000000000" pitchFamily="2" charset="-78"/>
              </a:rPr>
              <a:t>حجم مدی</a:t>
            </a:r>
            <a:r>
              <a:rPr lang="en-US" sz="1800" b="1" dirty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r>
              <a:rPr lang="fa-IR" sz="1800" b="1" dirty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r>
              <a:rPr lang="en-US" sz="1800" b="1" dirty="0">
                <a:solidFill>
                  <a:schemeClr val="bg1"/>
                </a:solidFill>
                <a:cs typeface="B Titr" panose="00000700000000000000" pitchFamily="2" charset="-78"/>
              </a:rPr>
              <a:t>(Volume mode)</a:t>
            </a:r>
            <a:endParaRPr lang="fa-IR" sz="1800" b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1055" y="3955475"/>
            <a:ext cx="2590800" cy="924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2312" y="3964362"/>
            <a:ext cx="2474888" cy="9154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4600" y="5031235"/>
            <a:ext cx="3657599" cy="165767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467600" y="2895600"/>
            <a:ext cx="0" cy="167342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56625" y="2895600"/>
            <a:ext cx="0" cy="167342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67600" y="3807020"/>
            <a:ext cx="1089025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893187"/>
              </p:ext>
            </p:extLst>
          </p:nvPr>
        </p:nvGraphicFramePr>
        <p:xfrm>
          <a:off x="7696200" y="4914501"/>
          <a:ext cx="1127462" cy="1515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" name="Equation" r:id="rId11" imgW="774360" imgH="1041120" progId="Equation.DSMT4">
                  <p:embed/>
                </p:oleObj>
              </mc:Choice>
              <mc:Fallback>
                <p:oleObj name="Equation" r:id="rId11" imgW="774360" imgH="1041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96200" y="4914501"/>
                        <a:ext cx="1127462" cy="1515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gular Pentagon 17"/>
          <p:cNvSpPr/>
          <p:nvPr/>
        </p:nvSpPr>
        <p:spPr>
          <a:xfrm>
            <a:off x="6851298" y="326983"/>
            <a:ext cx="1021384" cy="882946"/>
          </a:xfrm>
          <a:prstGeom prst="pentagon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086600" y="549127"/>
            <a:ext cx="60960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648605" y="548094"/>
            <a:ext cx="79959" cy="46498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53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5800"/>
            <a:ext cx="5294478" cy="660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7" y="353926"/>
            <a:ext cx="5838431" cy="2985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30" y="1600200"/>
            <a:ext cx="5040633" cy="551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112201"/>
            <a:ext cx="1921968" cy="823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05" y="5224819"/>
            <a:ext cx="8086771" cy="14655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22492" t="42647" r="21942"/>
          <a:stretch/>
        </p:blipFill>
        <p:spPr>
          <a:xfrm>
            <a:off x="871330" y="2441411"/>
            <a:ext cx="2606658" cy="121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98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14600"/>
            <a:ext cx="8378660" cy="3737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44" y="685800"/>
            <a:ext cx="8086771" cy="146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5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6629400" cy="1143000"/>
          </a:xfrm>
        </p:spPr>
        <p:txBody>
          <a:bodyPr>
            <a:normAutofit/>
          </a:bodyPr>
          <a:lstStyle/>
          <a:p>
            <a:pPr rtl="1"/>
            <a:r>
              <a:rPr lang="en-US" sz="2800">
                <a:solidFill>
                  <a:srgbClr val="FFFF00"/>
                </a:solidFill>
                <a:cs typeface="B Titr" panose="00000700000000000000" pitchFamily="2" charset="-78"/>
              </a:rPr>
              <a:t>Resonators</a:t>
            </a:r>
            <a:endParaRPr lang="en-US" sz="2800" dirty="0">
              <a:solidFill>
                <a:srgbClr val="FFFF00"/>
              </a:solidFill>
              <a:cs typeface="B Titr" panose="00000700000000000000" pitchFamily="2" charset="-7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556625" y="0"/>
            <a:ext cx="587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cs typeface="B Nazanin" pitchFamily="2" charset="-78"/>
              </a:rPr>
              <a:t>8</a:t>
            </a:r>
          </a:p>
        </p:txBody>
      </p:sp>
      <p:pic>
        <p:nvPicPr>
          <p:cNvPr id="5" name="Picture 2" descr="3-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5" y="3124200"/>
            <a:ext cx="232886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906" y="1143000"/>
            <a:ext cx="6306974" cy="1537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2857500"/>
            <a:ext cx="575954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3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752600"/>
            <a:ext cx="3843936" cy="1637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709321"/>
            <a:ext cx="6093905" cy="245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48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Dispersive Area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89" y="1981200"/>
            <a:ext cx="7334022" cy="406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9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6629400" cy="1143000"/>
          </a:xfrm>
        </p:spPr>
        <p:txBody>
          <a:bodyPr>
            <a:normAutofit/>
          </a:bodyPr>
          <a:lstStyle/>
          <a:p>
            <a:pPr rtl="1"/>
            <a:r>
              <a:rPr lang="fa-IR" sz="2800" dirty="0">
                <a:solidFill>
                  <a:srgbClr val="FFFF00"/>
                </a:solidFill>
                <a:cs typeface="B Titr" panose="00000700000000000000" pitchFamily="2" charset="-78"/>
              </a:rPr>
              <a:t>مشددهای ریزحلقه</a:t>
            </a:r>
            <a:r>
              <a:rPr lang="en-US" sz="2800" dirty="0">
                <a:solidFill>
                  <a:srgbClr val="FFFF00"/>
                </a:solidFill>
                <a:cs typeface="B Titr" panose="00000700000000000000" pitchFamily="2" charset="-78"/>
              </a:rPr>
              <a:t>(Micro-rings)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6563" y="5498906"/>
            <a:ext cx="4419600" cy="609600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درون مشدد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556625" y="0"/>
            <a:ext cx="587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cs typeface="B Nazanin" pitchFamily="2" charset="-78"/>
              </a:rPr>
              <a:t>3</a:t>
            </a:r>
          </a:p>
        </p:txBody>
      </p:sp>
      <p:pic>
        <p:nvPicPr>
          <p:cNvPr id="5122" name="Picture 2" descr="3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3476625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322786"/>
              </p:ext>
            </p:extLst>
          </p:nvPr>
        </p:nvGraphicFramePr>
        <p:xfrm>
          <a:off x="4572000" y="1752600"/>
          <a:ext cx="2351171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" name="Equation" r:id="rId4" imgW="1333440" imgH="482400" progId="Equation.DSMT4">
                  <p:embed/>
                </p:oleObj>
              </mc:Choice>
              <mc:Fallback>
                <p:oleObj name="Equation" r:id="rId4" imgW="133344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0" y="1752600"/>
                        <a:ext cx="2351171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650851"/>
              </p:ext>
            </p:extLst>
          </p:nvPr>
        </p:nvGraphicFramePr>
        <p:xfrm>
          <a:off x="4394200" y="2667000"/>
          <a:ext cx="4187867" cy="1317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" name="Equation" r:id="rId6" imgW="2946240" imgH="927000" progId="Equation.DSMT4">
                  <p:embed/>
                </p:oleObj>
              </mc:Choice>
              <mc:Fallback>
                <p:oleObj name="Equation" r:id="rId6" imgW="2946240" imgH="9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94200" y="2667000"/>
                        <a:ext cx="4187867" cy="1317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683929"/>
              </p:ext>
            </p:extLst>
          </p:nvPr>
        </p:nvGraphicFramePr>
        <p:xfrm>
          <a:off x="1066800" y="4343400"/>
          <a:ext cx="3296104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0" name="Equation" r:id="rId8" imgW="2145960" imgH="711000" progId="Equation.DSMT4">
                  <p:embed/>
                </p:oleObj>
              </mc:Choice>
              <mc:Fallback>
                <p:oleObj name="Equation" r:id="rId8" imgW="214596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6800" y="4343400"/>
                        <a:ext cx="3296104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046314"/>
              </p:ext>
            </p:extLst>
          </p:nvPr>
        </p:nvGraphicFramePr>
        <p:xfrm>
          <a:off x="1143000" y="5511800"/>
          <a:ext cx="3174023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1" name="Equation" r:id="rId10" imgW="2171520" imgH="736560" progId="Equation.DSMT4">
                  <p:embed/>
                </p:oleObj>
              </mc:Choice>
              <mc:Fallback>
                <p:oleObj name="Equation" r:id="rId10" imgW="21715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43000" y="5511800"/>
                        <a:ext cx="3174023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2"/>
          <p:cNvSpPr txBox="1">
            <a:spLocks/>
          </p:cNvSpPr>
          <p:nvPr/>
        </p:nvSpPr>
        <p:spPr>
          <a:xfrm>
            <a:off x="4686300" y="4447898"/>
            <a:ext cx="4419600" cy="571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خروجی  موجبر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AA366-FEEC-47BD-A60A-DBA5A43490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7438" y="4613298"/>
            <a:ext cx="2672746" cy="14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8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6629400" cy="868362"/>
          </a:xfrm>
        </p:spPr>
        <p:txBody>
          <a:bodyPr>
            <a:normAutofit/>
          </a:bodyPr>
          <a:lstStyle/>
          <a:p>
            <a:pPr rtl="1"/>
            <a:r>
              <a:rPr lang="fa-IR" sz="2400" dirty="0">
                <a:solidFill>
                  <a:srgbClr val="FFFF00"/>
                </a:solidFill>
                <a:cs typeface="B Titr" panose="00000700000000000000" pitchFamily="2" charset="-78"/>
              </a:rPr>
              <a:t>بسامدهای تشدید</a:t>
            </a:r>
            <a:endParaRPr lang="en-US" sz="2400" dirty="0">
              <a:solidFill>
                <a:srgbClr val="FFFF00"/>
              </a:solidFill>
              <a:cs typeface="B Titr" panose="00000700000000000000" pitchFamily="2" charset="-7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556625" y="0"/>
            <a:ext cx="587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cs typeface="B Nazanin" pitchFamily="2" charset="-78"/>
              </a:rPr>
              <a:t>4</a:t>
            </a:r>
          </a:p>
        </p:txBody>
      </p:sp>
      <p:pic>
        <p:nvPicPr>
          <p:cNvPr id="6146" name="Picture 2" descr="3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045" y="1524000"/>
            <a:ext cx="3154843" cy="4813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 descr="3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97" y="1543050"/>
            <a:ext cx="3448003" cy="240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3-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552997" y="4073040"/>
            <a:ext cx="3448003" cy="2264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3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3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00149"/>
            <a:ext cx="3597275" cy="294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 descr="3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66800"/>
            <a:ext cx="363220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49562" y="1371600"/>
            <a:ext cx="3276600" cy="868362"/>
          </a:xfrm>
        </p:spPr>
        <p:txBody>
          <a:bodyPr>
            <a:normAutofit fontScale="90000"/>
          </a:bodyPr>
          <a:lstStyle/>
          <a:p>
            <a:pPr rtl="1"/>
            <a:r>
              <a:rPr lang="fa-IR" sz="2400" dirty="0">
                <a:solidFill>
                  <a:srgbClr val="FFFF00"/>
                </a:solidFill>
                <a:cs typeface="B Titr" panose="00000700000000000000" pitchFamily="2" charset="-78"/>
              </a:rPr>
              <a:t>شدت میدان درون حلقه برای یک طول موج تشدیدی نسبت به ضریب اتلاف</a:t>
            </a:r>
            <a:endParaRPr lang="en-US" sz="2400" dirty="0">
              <a:solidFill>
                <a:srgbClr val="FFFF00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99758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66800" y="503238"/>
            <a:ext cx="3276600" cy="868362"/>
          </a:xfrm>
        </p:spPr>
        <p:txBody>
          <a:bodyPr>
            <a:normAutofit fontScale="90000"/>
          </a:bodyPr>
          <a:lstStyle/>
          <a:p>
            <a:pPr rtl="1"/>
            <a:r>
              <a:rPr lang="fa-IR" sz="2400" dirty="0">
                <a:solidFill>
                  <a:srgbClr val="FFFF00"/>
                </a:solidFill>
                <a:cs typeface="B Titr" panose="00000700000000000000" pitchFamily="2" charset="-78"/>
              </a:rPr>
              <a:t>تغییرات شدت میدان یک بسامد تشدید در ریز حلقه نسبت به ضریب تزویج</a:t>
            </a:r>
            <a:endParaRPr lang="en-US" sz="2400" dirty="0">
              <a:solidFill>
                <a:srgbClr val="FFFF00"/>
              </a:solidFill>
              <a:cs typeface="B Titr" panose="00000700000000000000" pitchFamily="2" charset="-78"/>
            </a:endParaRPr>
          </a:p>
        </p:txBody>
      </p:sp>
      <p:pic>
        <p:nvPicPr>
          <p:cNvPr id="53250" name="Picture 2" descr="3-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2400"/>
            <a:ext cx="3025569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 descr="3-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971800"/>
            <a:ext cx="5943600" cy="335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2698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6629400" cy="1143000"/>
          </a:xfrm>
        </p:spPr>
        <p:txBody>
          <a:bodyPr>
            <a:normAutofit/>
          </a:bodyPr>
          <a:lstStyle/>
          <a:p>
            <a:pPr rtl="1"/>
            <a:r>
              <a:rPr lang="fa-IR" sz="2800" dirty="0">
                <a:solidFill>
                  <a:srgbClr val="FFFF00"/>
                </a:solidFill>
                <a:cs typeface="B Titr" panose="00000700000000000000" pitchFamily="2" charset="-78"/>
              </a:rPr>
              <a:t>ضریب کیفیت ریزمشددهای حلقوی</a:t>
            </a:r>
            <a:endParaRPr lang="en-US" sz="2800" dirty="0">
              <a:solidFill>
                <a:srgbClr val="FFFF00"/>
              </a:solidFill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1069" y="4267200"/>
            <a:ext cx="4811712" cy="1904999"/>
          </a:xfrm>
        </p:spPr>
        <p:txBody>
          <a:bodyPr>
            <a:normAutofit fontScale="85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ضریب کیفیت با عبارت طول مشدد تقسیم بر طول موج نور نوسان کننده رابطه ی مستقیم دارد.</a:t>
            </a:r>
          </a:p>
          <a:p>
            <a:pPr algn="r" rtl="1">
              <a:lnSpc>
                <a:spcPct val="150000"/>
              </a:lnSpc>
            </a:pP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گرچه ضریب کیفیت با توان دوم ضریب تزویج نسبت عکس دارد لکن برای کاربردهای عملی به ویژه در لیزرها برای کوچک کردن </a:t>
            </a:r>
            <a:r>
              <a:rPr lang="el-GR" sz="2000" b="1" dirty="0">
                <a:solidFill>
                  <a:schemeClr val="bg1"/>
                </a:solidFill>
                <a:cs typeface="B Titr" panose="00000700000000000000" pitchFamily="2" charset="-78"/>
              </a:rPr>
              <a:t>κ</a:t>
            </a: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محدودیت وجود دارد.</a:t>
            </a:r>
            <a:endParaRPr lang="en-US" sz="2400" b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556625" y="0"/>
            <a:ext cx="587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cs typeface="B Nazanin" pitchFamily="2" charset="-78"/>
              </a:rPr>
              <a:t>5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478112"/>
              </p:ext>
            </p:extLst>
          </p:nvPr>
        </p:nvGraphicFramePr>
        <p:xfrm>
          <a:off x="1066800" y="1587558"/>
          <a:ext cx="364845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5" name="Equation" r:id="rId3" imgW="2171520" imgH="634680" progId="Equation.DSMT4">
                  <p:embed/>
                </p:oleObj>
              </mc:Choice>
              <mc:Fallback>
                <p:oleObj name="Equation" r:id="rId3" imgW="217152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6800" y="1587558"/>
                        <a:ext cx="3648458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811091"/>
              </p:ext>
            </p:extLst>
          </p:nvPr>
        </p:nvGraphicFramePr>
        <p:xfrm>
          <a:off x="1158875" y="2895600"/>
          <a:ext cx="44450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6" name="Equation" r:id="rId5" imgW="2552400" imgH="419040" progId="Equation.DSMT4">
                  <p:embed/>
                </p:oleObj>
              </mc:Choice>
              <mc:Fallback>
                <p:oleObj name="Equation" r:id="rId5" imgW="25524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58875" y="2895600"/>
                        <a:ext cx="4445000" cy="73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396410"/>
              </p:ext>
            </p:extLst>
          </p:nvPr>
        </p:nvGraphicFramePr>
        <p:xfrm>
          <a:off x="5715000" y="2362200"/>
          <a:ext cx="2289202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7" name="Equation" r:id="rId7" imgW="1409400" imgH="1168200" progId="Equation.DSMT4">
                  <p:embed/>
                </p:oleObj>
              </mc:Choice>
              <mc:Fallback>
                <p:oleObj name="Equation" r:id="rId7" imgW="1409400" imgH="1168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362200"/>
                        <a:ext cx="2289202" cy="1905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941842"/>
              </p:ext>
            </p:extLst>
          </p:nvPr>
        </p:nvGraphicFramePr>
        <p:xfrm>
          <a:off x="838200" y="4419600"/>
          <a:ext cx="2816074" cy="1612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8" name="Equation" r:id="rId9" imgW="1041120" imgH="609480" progId="Equation.DSMT4">
                  <p:embed/>
                </p:oleObj>
              </mc:Choice>
              <mc:Fallback>
                <p:oleObj name="Equation" r:id="rId9" imgW="1041120" imgH="609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419600"/>
                        <a:ext cx="2816074" cy="16128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03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175" y="1600200"/>
            <a:ext cx="8629650" cy="1418159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417257"/>
              </p:ext>
            </p:extLst>
          </p:nvPr>
        </p:nvGraphicFramePr>
        <p:xfrm>
          <a:off x="533400" y="3352800"/>
          <a:ext cx="2505125" cy="1278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2" name="Equation" r:id="rId4" imgW="1218960" imgH="622080" progId="Equation.DSMT4">
                  <p:embed/>
                </p:oleObj>
              </mc:Choice>
              <mc:Fallback>
                <p:oleObj name="Equation" r:id="rId4" imgW="121896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3352800"/>
                        <a:ext cx="2505125" cy="12786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" descr="2-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382617"/>
            <a:ext cx="2363321" cy="277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707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6629400" cy="1143000"/>
          </a:xfrm>
        </p:spPr>
        <p:txBody>
          <a:bodyPr>
            <a:normAutofit/>
          </a:bodyPr>
          <a:lstStyle/>
          <a:p>
            <a:pPr rtl="1"/>
            <a:r>
              <a:rPr lang="fa-IR" sz="2800" dirty="0">
                <a:solidFill>
                  <a:srgbClr val="FFFF00"/>
                </a:solidFill>
                <a:cs typeface="B Titr" panose="00000700000000000000" pitchFamily="2" charset="-78"/>
              </a:rPr>
              <a:t>روش ضریب شکست موثر</a:t>
            </a:r>
            <a:br>
              <a:rPr lang="fa-IR" sz="2800" dirty="0">
                <a:solidFill>
                  <a:srgbClr val="FFFF00"/>
                </a:solidFill>
                <a:cs typeface="B Titr" panose="00000700000000000000" pitchFamily="2" charset="-78"/>
              </a:rPr>
            </a:br>
            <a:r>
              <a:rPr lang="en-US" sz="2800" dirty="0">
                <a:solidFill>
                  <a:srgbClr val="FFFF00"/>
                </a:solidFill>
                <a:cs typeface="B Titr" panose="00000700000000000000" pitchFamily="2" charset="-78"/>
              </a:rPr>
              <a:t>(Effective index method)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2298935"/>
            <a:ext cx="2971800" cy="3644665"/>
          </a:xfrm>
        </p:spPr>
        <p:txBody>
          <a:bodyPr>
            <a:normAutofit lnSpcReduction="10000"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تحلیل سه بعدی ریز قرص با استفاده از روش ضریب شکست موثر. حل مساله ابتدا در راستای </a:t>
            </a:r>
            <a:r>
              <a:rPr lang="en-US" sz="2000" b="1" dirty="0">
                <a:solidFill>
                  <a:schemeClr val="bg1"/>
                </a:solidFill>
                <a:cs typeface="B Titr" panose="00000700000000000000" pitchFamily="2" charset="-78"/>
              </a:rPr>
              <a:t>Z </a:t>
            </a: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صورت می گیرد. در مرحله ی دوم در صفحه ی </a:t>
            </a:r>
            <a:r>
              <a:rPr lang="en-US" sz="2000" b="1" dirty="0">
                <a:solidFill>
                  <a:schemeClr val="bg1"/>
                </a:solidFill>
                <a:cs typeface="B Titr" panose="00000700000000000000" pitchFamily="2" charset="-78"/>
              </a:rPr>
              <a:t>x-y </a:t>
            </a: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و با لحاظ ضریب شکست موثر </a:t>
            </a:r>
            <a:r>
              <a:rPr lang="en-US" sz="2000" b="1" dirty="0">
                <a:solidFill>
                  <a:schemeClr val="bg1"/>
                </a:solidFill>
                <a:cs typeface="B Titr" panose="00000700000000000000" pitchFamily="2" charset="-78"/>
              </a:rPr>
              <a:t>N1 </a:t>
            </a: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برای قرص مساله حل می شود.</a:t>
            </a:r>
            <a:endParaRPr lang="en-US" sz="2000" b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556625" y="0"/>
            <a:ext cx="587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cs typeface="B Nazanin" pitchFamily="2" charset="-78"/>
              </a:rPr>
              <a:t>12</a:t>
            </a:r>
          </a:p>
        </p:txBody>
      </p:sp>
      <p:pic>
        <p:nvPicPr>
          <p:cNvPr id="13316" name="Picture 4" descr="3-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40" y="1778471"/>
            <a:ext cx="4916460" cy="462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47" y="5785640"/>
            <a:ext cx="3435965" cy="61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5000" y="200891"/>
            <a:ext cx="4724400" cy="47813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62" y="5181600"/>
            <a:ext cx="2212076" cy="14836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5484670"/>
            <a:ext cx="5910958" cy="87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68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6629400" cy="1143000"/>
          </a:xfrm>
        </p:spPr>
        <p:txBody>
          <a:bodyPr>
            <a:normAutofit/>
          </a:bodyPr>
          <a:lstStyle/>
          <a:p>
            <a:pPr rtl="1"/>
            <a:r>
              <a:rPr lang="fa-IR" sz="2800" dirty="0">
                <a:solidFill>
                  <a:srgbClr val="FFFF00"/>
                </a:solidFill>
                <a:cs typeface="B Titr" panose="00000700000000000000" pitchFamily="2" charset="-78"/>
              </a:rPr>
              <a:t>مشدد ریزقرص</a:t>
            </a:r>
            <a:r>
              <a:rPr lang="en-US" sz="2800" dirty="0">
                <a:solidFill>
                  <a:srgbClr val="FFFF00"/>
                </a:solidFill>
                <a:cs typeface="B Titr" panose="00000700000000000000" pitchFamily="2" charset="-78"/>
              </a:rPr>
              <a:t>(Micro-disk)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6272" y="1295401"/>
            <a:ext cx="7062928" cy="1142999"/>
          </a:xfrm>
        </p:spPr>
        <p:txBody>
          <a:bodyPr>
            <a:normAutofit/>
          </a:bodyPr>
          <a:lstStyle/>
          <a:p>
            <a:pPr marL="173038" indent="-173038" algn="r" rtl="1">
              <a:lnSpc>
                <a:spcPct val="150000"/>
              </a:lnSpc>
            </a:pPr>
            <a:r>
              <a:rPr lang="fa-IR" sz="1800" b="1" dirty="0">
                <a:solidFill>
                  <a:schemeClr val="bg1"/>
                </a:solidFill>
                <a:cs typeface="B Titr" panose="00000700000000000000" pitchFamily="2" charset="-78"/>
              </a:rPr>
              <a:t>مدهای </a:t>
            </a:r>
            <a:r>
              <a:rPr lang="en-US" sz="1800" b="1" dirty="0">
                <a:solidFill>
                  <a:schemeClr val="bg1"/>
                </a:solidFill>
                <a:cs typeface="B Titr" panose="00000700000000000000" pitchFamily="2" charset="-78"/>
              </a:rPr>
              <a:t>WGM</a:t>
            </a:r>
            <a:endParaRPr lang="fa-IR" sz="1800" b="1" dirty="0">
              <a:solidFill>
                <a:schemeClr val="bg1"/>
              </a:solidFill>
              <a:cs typeface="B Titr" panose="00000700000000000000" pitchFamily="2" charset="-78"/>
            </a:endParaRPr>
          </a:p>
          <a:p>
            <a:pPr marL="173038" indent="-173038" algn="r" rtl="1">
              <a:lnSpc>
                <a:spcPct val="150000"/>
              </a:lnSpc>
            </a:pPr>
            <a:r>
              <a:rPr lang="fa-IR" sz="1800" b="1" dirty="0">
                <a:solidFill>
                  <a:schemeClr val="bg1"/>
                </a:solidFill>
                <a:cs typeface="B Titr" panose="00000700000000000000" pitchFamily="2" charset="-78"/>
              </a:rPr>
              <a:t>حل معادله هلمهولتز</a:t>
            </a:r>
            <a:r>
              <a:rPr lang="ar-SA" sz="1800" b="1" dirty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r>
              <a:rPr lang="fa-IR" sz="1800" b="1" dirty="0">
                <a:solidFill>
                  <a:schemeClr val="bg1"/>
                </a:solidFill>
                <a:cs typeface="B Titr" panose="00000700000000000000" pitchFamily="2" charset="-78"/>
              </a:rPr>
              <a:t> برای مولفه             (مد  </a:t>
            </a:r>
            <a:r>
              <a:rPr lang="en-US" sz="1800" b="1" dirty="0">
                <a:solidFill>
                  <a:schemeClr val="bg1"/>
                </a:solidFill>
                <a:cs typeface="B Titr" panose="00000700000000000000" pitchFamily="2" charset="-78"/>
              </a:rPr>
              <a:t>(TM</a:t>
            </a:r>
            <a:r>
              <a:rPr lang="fa-IR" sz="1800" b="1" dirty="0">
                <a:solidFill>
                  <a:schemeClr val="bg1"/>
                </a:solidFill>
                <a:cs typeface="B Titr" panose="00000700000000000000" pitchFamily="2" charset="-78"/>
              </a:rPr>
              <a:t>  ← توابع بسل</a:t>
            </a:r>
            <a:endParaRPr lang="en-US" sz="2000" b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556625" y="0"/>
            <a:ext cx="587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cs typeface="B Nazanin" pitchFamily="2" charset="-78"/>
              </a:rPr>
              <a:t>13</a:t>
            </a:r>
          </a:p>
        </p:txBody>
      </p:sp>
      <p:pic>
        <p:nvPicPr>
          <p:cNvPr id="13314" name="Picture 2" descr="3-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05" y="2430516"/>
            <a:ext cx="2583135" cy="170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3-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428875"/>
            <a:ext cx="1685935" cy="170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501787"/>
              </p:ext>
            </p:extLst>
          </p:nvPr>
        </p:nvGraphicFramePr>
        <p:xfrm>
          <a:off x="5868988" y="2743200"/>
          <a:ext cx="232727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47" name="Equation" r:id="rId5" imgW="1650960" imgH="583920" progId="Equation.DSMT4">
                  <p:embed/>
                </p:oleObj>
              </mc:Choice>
              <mc:Fallback>
                <p:oleObj name="Equation" r:id="rId5" imgW="1650960" imgH="5839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988" y="2743200"/>
                        <a:ext cx="2327275" cy="825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100038"/>
              </p:ext>
            </p:extLst>
          </p:nvPr>
        </p:nvGraphicFramePr>
        <p:xfrm>
          <a:off x="5448454" y="3392220"/>
          <a:ext cx="3466946" cy="646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48" name="Equation" r:id="rId7" imgW="2247900" imgH="419100" progId="Equation.DSMT4">
                  <p:embed/>
                </p:oleObj>
              </mc:Choice>
              <mc:Fallback>
                <p:oleObj name="Equation" r:id="rId7" imgW="2247900" imgH="419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454" y="3392220"/>
                        <a:ext cx="3466946" cy="6463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064487"/>
              </p:ext>
            </p:extLst>
          </p:nvPr>
        </p:nvGraphicFramePr>
        <p:xfrm>
          <a:off x="5542356" y="1760484"/>
          <a:ext cx="477444" cy="449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49" name="Equation" r:id="rId9" imgW="203040" imgH="190440" progId="Equation.DSMT4">
                  <p:embed/>
                </p:oleObj>
              </mc:Choice>
              <mc:Fallback>
                <p:oleObj name="Equation" r:id="rId9" imgW="20304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42356" y="1760484"/>
                        <a:ext cx="477444" cy="449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179020"/>
              </p:ext>
            </p:extLst>
          </p:nvPr>
        </p:nvGraphicFramePr>
        <p:xfrm>
          <a:off x="304800" y="4495800"/>
          <a:ext cx="140970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50" name="Equation" r:id="rId11" imgW="1409088" imgH="253890" progId="Equation.DSMT4">
                  <p:embed/>
                </p:oleObj>
              </mc:Choice>
              <mc:Fallback>
                <p:oleObj name="Equation" r:id="rId11" imgW="1409088" imgH="25389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495800"/>
                        <a:ext cx="1409700" cy="25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190984"/>
              </p:ext>
            </p:extLst>
          </p:nvPr>
        </p:nvGraphicFramePr>
        <p:xfrm>
          <a:off x="304800" y="4876800"/>
          <a:ext cx="1905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51" name="Equation" r:id="rId13" imgW="1905000" imgH="914400" progId="Equation.DSMT4">
                  <p:embed/>
                </p:oleObj>
              </mc:Choice>
              <mc:Fallback>
                <p:oleObj name="Equation" r:id="rId13" imgW="1905000" imgH="914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876800"/>
                        <a:ext cx="19050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296560"/>
              </p:ext>
            </p:extLst>
          </p:nvPr>
        </p:nvGraphicFramePr>
        <p:xfrm>
          <a:off x="385622" y="6019800"/>
          <a:ext cx="13906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52" name="Equation" r:id="rId15" imgW="1397000" imgH="457200" progId="Equation.DSMT4">
                  <p:embed/>
                </p:oleObj>
              </mc:Choice>
              <mc:Fallback>
                <p:oleObj name="Equation" r:id="rId15" imgW="1397000" imgH="4572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622" y="6019800"/>
                        <a:ext cx="139065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437253"/>
              </p:ext>
            </p:extLst>
          </p:nvPr>
        </p:nvGraphicFramePr>
        <p:xfrm>
          <a:off x="2286000" y="4419600"/>
          <a:ext cx="2155825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53" name="Equation" r:id="rId17" imgW="2158920" imgH="1447560" progId="Equation.DSMT4">
                  <p:embed/>
                </p:oleObj>
              </mc:Choice>
              <mc:Fallback>
                <p:oleObj name="Equation" r:id="rId17" imgW="2158920" imgH="144756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419600"/>
                        <a:ext cx="2155825" cy="1444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163440"/>
              </p:ext>
            </p:extLst>
          </p:nvPr>
        </p:nvGraphicFramePr>
        <p:xfrm>
          <a:off x="4267200" y="4800600"/>
          <a:ext cx="47244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54" name="Equation" r:id="rId19" imgW="3835080" imgH="1269720" progId="Equation.DSMT4">
                  <p:embed/>
                </p:oleObj>
              </mc:Choice>
              <mc:Fallback>
                <p:oleObj name="Equation" r:id="rId19" imgW="3835080" imgH="126972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4800600"/>
                        <a:ext cx="4724400" cy="1574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885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6629400" cy="1143000"/>
          </a:xfrm>
        </p:spPr>
        <p:txBody>
          <a:bodyPr>
            <a:normAutofit/>
          </a:bodyPr>
          <a:lstStyle/>
          <a:p>
            <a:pPr rtl="1"/>
            <a:r>
              <a:rPr lang="fa-IR" sz="2800" dirty="0">
                <a:solidFill>
                  <a:srgbClr val="FFFF00"/>
                </a:solidFill>
                <a:cs typeface="B Titr" panose="00000700000000000000" pitchFamily="2" charset="-78"/>
              </a:rPr>
              <a:t>معادله مشخصه</a:t>
            </a:r>
            <a:br>
              <a:rPr lang="fa-IR" sz="2800" dirty="0">
                <a:solidFill>
                  <a:srgbClr val="FFFF00"/>
                </a:solidFill>
                <a:cs typeface="B Titr" panose="00000700000000000000" pitchFamily="2" charset="-78"/>
              </a:rPr>
            </a:br>
            <a:r>
              <a:rPr lang="en-US" sz="2800" dirty="0">
                <a:solidFill>
                  <a:srgbClr val="FFFF00"/>
                </a:solidFill>
                <a:cs typeface="B Titr" panose="00000700000000000000" pitchFamily="2" charset="-78"/>
              </a:rPr>
              <a:t>(Characteristic equation)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1600201"/>
            <a:ext cx="3048000" cy="1523999"/>
          </a:xfrm>
        </p:spPr>
        <p:txBody>
          <a:bodyPr>
            <a:normAutofit fontScale="85000" lnSpcReduction="10000"/>
          </a:bodyPr>
          <a:lstStyle/>
          <a:p>
            <a:pPr algn="r" rtl="1">
              <a:lnSpc>
                <a:spcPct val="150000"/>
              </a:lnSpc>
            </a:pP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شرایط مرزی</a:t>
            </a:r>
          </a:p>
          <a:p>
            <a:pPr algn="r" rtl="1">
              <a:lnSpc>
                <a:spcPct val="150000"/>
              </a:lnSpc>
            </a:pPr>
            <a:r>
              <a:rPr lang="ar-SA" sz="2000" b="1" dirty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حل معادله مشخصه</a:t>
            </a:r>
          </a:p>
          <a:p>
            <a:pPr algn="r" rtl="1">
              <a:lnSpc>
                <a:spcPct val="150000"/>
              </a:lnSpc>
            </a:pP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مرتبه مدی← به دست آوردن </a:t>
            </a:r>
            <a:r>
              <a:rPr lang="en-US" sz="2000" b="1" dirty="0">
                <a:solidFill>
                  <a:schemeClr val="bg1"/>
                </a:solidFill>
                <a:cs typeface="B Titr" panose="00000700000000000000" pitchFamily="2" charset="-78"/>
              </a:rPr>
              <a:t>m</a:t>
            </a:r>
            <a:endParaRPr lang="fa-IR" sz="2000" b="1" dirty="0">
              <a:solidFill>
                <a:schemeClr val="bg1"/>
              </a:solidFill>
              <a:cs typeface="B Titr" panose="000007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en-US" sz="2400" b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556625" y="0"/>
            <a:ext cx="587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cs typeface="B Nazanin" pitchFamily="2" charset="-78"/>
              </a:rPr>
              <a:t>14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313510"/>
              </p:ext>
            </p:extLst>
          </p:nvPr>
        </p:nvGraphicFramePr>
        <p:xfrm>
          <a:off x="381000" y="1752600"/>
          <a:ext cx="3799188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66" name="Equation" r:id="rId3" imgW="2984500" imgH="1397000" progId="Equation.DSMT4">
                  <p:embed/>
                </p:oleObj>
              </mc:Choice>
              <mc:Fallback>
                <p:oleObj name="Equation" r:id="rId3" imgW="2984500" imgH="1397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752600"/>
                        <a:ext cx="3799188" cy="1790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440111"/>
              </p:ext>
            </p:extLst>
          </p:nvPr>
        </p:nvGraphicFramePr>
        <p:xfrm>
          <a:off x="4564117" y="2286000"/>
          <a:ext cx="1337441" cy="1167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67" name="Equation" r:id="rId5" imgW="1041400" imgH="914400" progId="Equation.DSMT4">
                  <p:embed/>
                </p:oleObj>
              </mc:Choice>
              <mc:Fallback>
                <p:oleObj name="Equation" r:id="rId5" imgW="1041400" imgH="914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4117" y="2286000"/>
                        <a:ext cx="1337441" cy="11672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23494"/>
              </p:ext>
            </p:extLst>
          </p:nvPr>
        </p:nvGraphicFramePr>
        <p:xfrm>
          <a:off x="1752600" y="3796426"/>
          <a:ext cx="5562600" cy="851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68" name="Equation" r:id="rId7" imgW="3047760" imgH="469800" progId="Equation.DSMT4">
                  <p:embed/>
                </p:oleObj>
              </mc:Choice>
              <mc:Fallback>
                <p:oleObj name="Equation" r:id="rId7" imgW="3047760" imgH="469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796426"/>
                        <a:ext cx="5562600" cy="8517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86" name="Picture 26" descr="C:\Users\Mohammad\Desktop\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4800600"/>
            <a:ext cx="2819400" cy="188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10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6629400" cy="1143000"/>
          </a:xfrm>
        </p:spPr>
        <p:txBody>
          <a:bodyPr>
            <a:normAutofit/>
          </a:bodyPr>
          <a:lstStyle/>
          <a:p>
            <a:pPr rtl="1"/>
            <a:r>
              <a:rPr lang="fa-IR" sz="2800" dirty="0">
                <a:solidFill>
                  <a:srgbClr val="FFFF00"/>
                </a:solidFill>
                <a:cs typeface="B Titr" panose="00000700000000000000" pitchFamily="2" charset="-78"/>
              </a:rPr>
              <a:t>توزیع مدی در ریز قرص</a:t>
            </a:r>
            <a:endParaRPr lang="en-US" sz="2800" dirty="0">
              <a:solidFill>
                <a:srgbClr val="FFFF00"/>
              </a:solidFill>
              <a:cs typeface="B Titr" panose="00000700000000000000" pitchFamily="2" charset="-7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556625" y="0"/>
            <a:ext cx="587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cs typeface="B Nazanin" pitchFamily="2" charset="-78"/>
              </a:rPr>
              <a:t>15</a:t>
            </a:r>
          </a:p>
        </p:txBody>
      </p:sp>
      <p:pic>
        <p:nvPicPr>
          <p:cNvPr id="16386" name="Picture 2" descr="3-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61159"/>
            <a:ext cx="4157968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3-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604" y="1524000"/>
            <a:ext cx="3847613" cy="5100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71600" y="1516117"/>
            <a:ext cx="3048000" cy="762000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قرص به شعاع 5 میکرون</a:t>
            </a:r>
          </a:p>
          <a:p>
            <a:pPr algn="r" rtl="1">
              <a:lnSpc>
                <a:spcPct val="150000"/>
              </a:lnSpc>
            </a:pPr>
            <a:endParaRPr lang="en-US" sz="2400" b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5263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6629400" cy="1143000"/>
          </a:xfrm>
        </p:spPr>
        <p:txBody>
          <a:bodyPr>
            <a:normAutofit/>
          </a:bodyPr>
          <a:lstStyle/>
          <a:p>
            <a:pPr rtl="1"/>
            <a:r>
              <a:rPr lang="fa-IR" sz="2400" dirty="0">
                <a:solidFill>
                  <a:srgbClr val="FFFF00"/>
                </a:solidFill>
                <a:cs typeface="B Titr" panose="00000700000000000000" pitchFamily="2" charset="-78"/>
              </a:rPr>
              <a:t>حل سه بعدی معادله هلمهولتز برای ریز قرص</a:t>
            </a:r>
            <a:endParaRPr lang="en-US" sz="2400" dirty="0">
              <a:solidFill>
                <a:srgbClr val="FFFF00"/>
              </a:solidFill>
              <a:cs typeface="B Titr" panose="00000700000000000000" pitchFamily="2" charset="-7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556625" y="0"/>
            <a:ext cx="587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cs typeface="B Nazanin" pitchFamily="2" charset="-78"/>
              </a:rPr>
              <a:t>16</a:t>
            </a:r>
          </a:p>
        </p:txBody>
      </p:sp>
      <p:pic>
        <p:nvPicPr>
          <p:cNvPr id="17410" name="Picture 2" descr="# 3-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997" y="2971800"/>
            <a:ext cx="6504006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2750148"/>
              </p:ext>
            </p:extLst>
          </p:nvPr>
        </p:nvGraphicFramePr>
        <p:xfrm>
          <a:off x="1446915" y="1295400"/>
          <a:ext cx="3117202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9" name="Equation" r:id="rId4" imgW="2019300" imgH="939800" progId="Equation.DSMT4">
                  <p:embed/>
                </p:oleObj>
              </mc:Choice>
              <mc:Fallback>
                <p:oleObj name="Equation" r:id="rId4" imgW="2019300" imgH="93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915" y="1295400"/>
                        <a:ext cx="3117202" cy="1447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029200" y="1676400"/>
            <a:ext cx="3048000" cy="762000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مدهای </a:t>
            </a:r>
            <a:r>
              <a:rPr lang="en-US" sz="2000" b="1" dirty="0">
                <a:solidFill>
                  <a:schemeClr val="bg1"/>
                </a:solidFill>
                <a:cs typeface="B Titr" panose="00000700000000000000" pitchFamily="2" charset="-78"/>
              </a:rPr>
              <a:t>WGM</a:t>
            </a:r>
            <a:endParaRPr lang="fa-IR" sz="2000" b="1" dirty="0">
              <a:solidFill>
                <a:schemeClr val="bg1"/>
              </a:solidFill>
              <a:cs typeface="B Titr" panose="000007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en-US" sz="2400" b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4789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6038"/>
            <a:ext cx="6629400" cy="715962"/>
          </a:xfrm>
        </p:spPr>
        <p:txBody>
          <a:bodyPr>
            <a:normAutofit/>
          </a:bodyPr>
          <a:lstStyle/>
          <a:p>
            <a:pPr rtl="1"/>
            <a:r>
              <a:rPr lang="fa-IR" sz="2800" dirty="0">
                <a:solidFill>
                  <a:srgbClr val="FFFF00"/>
                </a:solidFill>
                <a:cs typeface="B Titr" panose="00000700000000000000" pitchFamily="2" charset="-78"/>
              </a:rPr>
              <a:t>تحلیل ریز حلقه</a:t>
            </a:r>
            <a:endParaRPr lang="en-US" sz="2800" dirty="0">
              <a:solidFill>
                <a:srgbClr val="FFFF00"/>
              </a:solidFill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6324600"/>
            <a:ext cx="3200400" cy="533399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50000"/>
              </a:lnSpc>
              <a:buNone/>
            </a:pPr>
            <a:r>
              <a:rPr lang="fa-IR" sz="1600" b="1" dirty="0">
                <a:solidFill>
                  <a:schemeClr val="bg1"/>
                </a:solidFill>
                <a:cs typeface="B Titr" panose="00000700000000000000" pitchFamily="2" charset="-78"/>
              </a:rPr>
              <a:t>مقایسه مدهای اول تا سوم ریز حلقه</a:t>
            </a:r>
            <a:endParaRPr lang="en-US" sz="2400" b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556625" y="0"/>
            <a:ext cx="587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cs typeface="B Nazanin" pitchFamily="2" charset="-78"/>
              </a:rPr>
              <a:t>17</a:t>
            </a:r>
          </a:p>
        </p:txBody>
      </p:sp>
      <p:pic>
        <p:nvPicPr>
          <p:cNvPr id="18434" name="Picture 2" descr="3-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799"/>
            <a:ext cx="1279313" cy="129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 descr="3-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697" y="2427370"/>
            <a:ext cx="3192303" cy="397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 descr="3-2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47799"/>
            <a:ext cx="2097487" cy="129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911"/>
              </p:ext>
            </p:extLst>
          </p:nvPr>
        </p:nvGraphicFramePr>
        <p:xfrm>
          <a:off x="5232400" y="854840"/>
          <a:ext cx="3149600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9" name="Equation" r:id="rId6" imgW="3149280" imgH="1473120" progId="Equation.DSMT4">
                  <p:embed/>
                </p:oleObj>
              </mc:Choice>
              <mc:Fallback>
                <p:oleObj name="Equation" r:id="rId6" imgW="3149280" imgH="1473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32400" y="854840"/>
                        <a:ext cx="3149600" cy="147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631647"/>
              </p:ext>
            </p:extLst>
          </p:nvPr>
        </p:nvGraphicFramePr>
        <p:xfrm>
          <a:off x="323193" y="2895600"/>
          <a:ext cx="4325007" cy="3842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0" name="Equation" r:id="rId8" imgW="5574960" imgH="4952880" progId="Equation.DSMT4">
                  <p:embed/>
                </p:oleObj>
              </mc:Choice>
              <mc:Fallback>
                <p:oleObj name="Equation" r:id="rId8" imgW="5574960" imgH="4952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3193" y="2895600"/>
                        <a:ext cx="4325007" cy="38422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986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6629400" cy="1143000"/>
          </a:xfrm>
        </p:spPr>
        <p:txBody>
          <a:bodyPr>
            <a:normAutofit/>
          </a:bodyPr>
          <a:lstStyle/>
          <a:p>
            <a:pPr rtl="1"/>
            <a:r>
              <a:rPr lang="fa-IR" sz="2800" dirty="0">
                <a:solidFill>
                  <a:srgbClr val="FFFF00"/>
                </a:solidFill>
                <a:cs typeface="B Titr" panose="00000700000000000000" pitchFamily="2" charset="-78"/>
              </a:rPr>
              <a:t>مقایسه مدهای  ریز حلقه و ریز قرص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556625" y="0"/>
            <a:ext cx="587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cs typeface="B Nazanin" pitchFamily="2" charset="-78"/>
              </a:rPr>
              <a:t>18</a:t>
            </a:r>
          </a:p>
        </p:txBody>
      </p:sp>
      <p:pic>
        <p:nvPicPr>
          <p:cNvPr id="19458" name="Picture 2" descr="3-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44716"/>
            <a:ext cx="3616457" cy="491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66800" y="1211317"/>
            <a:ext cx="3200400" cy="53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r>
              <a:rPr lang="fa-IR" sz="1600" b="1" dirty="0">
                <a:solidFill>
                  <a:schemeClr val="bg1"/>
                </a:solidFill>
                <a:cs typeface="B Titr" panose="00000700000000000000" pitchFamily="2" charset="-78"/>
              </a:rPr>
              <a:t>مقایسه مدهای اول  ریز حلقه و ریز قرص</a:t>
            </a:r>
            <a:endParaRPr lang="en-US" sz="2400" b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pic>
        <p:nvPicPr>
          <p:cNvPr id="19459" name="Picture 3" descr="3-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744716"/>
            <a:ext cx="3676794" cy="491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648200" y="1211316"/>
            <a:ext cx="3200400" cy="53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r>
              <a:rPr lang="fa-IR" sz="1600" b="1" dirty="0">
                <a:solidFill>
                  <a:schemeClr val="bg1"/>
                </a:solidFill>
                <a:cs typeface="B Titr" panose="00000700000000000000" pitchFamily="2" charset="-78"/>
              </a:rPr>
              <a:t>مقایسه مدهای دوم ریز حلقه و ریز قرص</a:t>
            </a:r>
            <a:endParaRPr lang="en-US" sz="2400" b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7597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4-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52398"/>
            <a:ext cx="5486400" cy="641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 descr="4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94511"/>
            <a:ext cx="2941378" cy="2608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4389" y="457200"/>
            <a:ext cx="2209800" cy="2697162"/>
          </a:xfrm>
        </p:spPr>
        <p:txBody>
          <a:bodyPr>
            <a:normAutofit/>
          </a:bodyPr>
          <a:lstStyle/>
          <a:p>
            <a:pPr rtl="1"/>
            <a:r>
              <a:rPr lang="fa-IR" sz="2400" dirty="0">
                <a:solidFill>
                  <a:srgbClr val="FFFF00"/>
                </a:solidFill>
                <a:cs typeface="B Titr" panose="00000700000000000000" pitchFamily="2" charset="-78"/>
              </a:rPr>
              <a:t>حجم مدی بر حسب ضخامت برای موجبر تخت </a:t>
            </a:r>
            <a:endParaRPr lang="en-US" sz="2400" dirty="0">
              <a:solidFill>
                <a:srgbClr val="FFFF00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01748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4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23" y="2895600"/>
            <a:ext cx="2581171" cy="3531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 descr="4-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235" y="762000"/>
            <a:ext cx="5138415" cy="566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4" descr="C:\Users\Mohammad\Desktop\Untitled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23" y="195618"/>
            <a:ext cx="2615471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225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6629400" cy="868362"/>
          </a:xfrm>
        </p:spPr>
        <p:txBody>
          <a:bodyPr>
            <a:normAutofit/>
          </a:bodyPr>
          <a:lstStyle/>
          <a:p>
            <a:pPr rtl="1"/>
            <a:r>
              <a:rPr lang="fa-IR" sz="2400" dirty="0">
                <a:solidFill>
                  <a:srgbClr val="FFFF00"/>
                </a:solidFill>
                <a:cs typeface="B Titr" panose="00000700000000000000" pitchFamily="2" charset="-78"/>
              </a:rPr>
              <a:t>ریزمشددها  </a:t>
            </a:r>
            <a:r>
              <a:rPr lang="en-US" sz="2400" dirty="0">
                <a:solidFill>
                  <a:srgbClr val="FFFF00"/>
                </a:solidFill>
                <a:cs typeface="B Titr" panose="00000700000000000000" pitchFamily="2" charset="-78"/>
              </a:rPr>
              <a:t>(Micro-cavities)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556625" y="0"/>
            <a:ext cx="587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cs typeface="B Nazanin" pitchFamily="2" charset="-78"/>
              </a:rPr>
              <a:t>1</a:t>
            </a:r>
          </a:p>
        </p:txBody>
      </p:sp>
      <p:pic>
        <p:nvPicPr>
          <p:cNvPr id="4098" name="Picture 2" descr="2-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1" y="1458306"/>
            <a:ext cx="1863725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581400" y="4769726"/>
          <a:ext cx="4271962" cy="117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7" name="Equation" r:id="rId4" imgW="1803240" imgH="495000" progId="Equation.DSMT4">
                  <p:embed/>
                </p:oleObj>
              </mc:Choice>
              <mc:Fallback>
                <p:oleObj name="Equation" r:id="rId4" imgW="1803240" imgH="4950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1400" y="4769726"/>
                        <a:ext cx="4271962" cy="1173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Picture 5" descr="2-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31" y="3820506"/>
            <a:ext cx="2528669" cy="215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095297" y="1567426"/>
            <a:ext cx="5482349" cy="2081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50000"/>
              </a:lnSpc>
              <a:buNone/>
            </a:pPr>
            <a:r>
              <a:rPr lang="fa-IR" b="1" dirty="0">
                <a:solidFill>
                  <a:schemeClr val="bg1"/>
                </a:solidFill>
                <a:cs typeface="B Titr" panose="00000700000000000000" pitchFamily="2" charset="-78"/>
              </a:rPr>
              <a:t>واهلش  اتم برانگیخته </a:t>
            </a:r>
            <a:r>
              <a:rPr lang="en-US" b="1" dirty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r>
              <a:rPr lang="fa-IR" b="1" dirty="0">
                <a:solidFill>
                  <a:schemeClr val="bg1"/>
                </a:solidFill>
                <a:cs typeface="B Titr" panose="00000700000000000000" pitchFamily="2" charset="-78"/>
              </a:rPr>
              <a:t>: </a:t>
            </a:r>
          </a:p>
          <a:p>
            <a:pPr algn="r" rtl="1">
              <a:lnSpc>
                <a:spcPct val="150000"/>
              </a:lnSpc>
            </a:pPr>
            <a:r>
              <a:rPr lang="fa-IR" sz="1200" b="1" dirty="0">
                <a:solidFill>
                  <a:schemeClr val="bg1"/>
                </a:solidFill>
                <a:cs typeface="B Titr" panose="00000700000000000000" pitchFamily="2" charset="-78"/>
              </a:rPr>
              <a:t>اتم فضای آزاد قرار دارد (مشکی)</a:t>
            </a:r>
          </a:p>
          <a:p>
            <a:pPr algn="r" rtl="1">
              <a:lnSpc>
                <a:spcPct val="150000"/>
              </a:lnSpc>
            </a:pPr>
            <a:r>
              <a:rPr lang="fa-IR" sz="1200" b="1" dirty="0">
                <a:solidFill>
                  <a:schemeClr val="bg1"/>
                </a:solidFill>
                <a:cs typeface="B Titr" panose="00000700000000000000" pitchFamily="2" charset="-78"/>
              </a:rPr>
              <a:t> برهم کنش ضعیف در کاواک (آبی)   </a:t>
            </a:r>
          </a:p>
          <a:p>
            <a:pPr algn="r" rtl="1">
              <a:lnSpc>
                <a:spcPct val="150000"/>
              </a:lnSpc>
            </a:pPr>
            <a:r>
              <a:rPr lang="fa-IR" sz="1200" b="1" dirty="0">
                <a:solidFill>
                  <a:schemeClr val="bg1"/>
                </a:solidFill>
                <a:cs typeface="B Titr" panose="00000700000000000000" pitchFamily="2" charset="-78"/>
              </a:rPr>
              <a:t>حالت بر هم کنش قوی در کاواک (قرمز) ← سیستمهای درهم تنیده </a:t>
            </a:r>
            <a:r>
              <a:rPr lang="en-US" sz="1200" b="1" dirty="0">
                <a:solidFill>
                  <a:schemeClr val="bg1"/>
                </a:solidFill>
                <a:cs typeface="B Titr" panose="00000700000000000000" pitchFamily="2" charset="-78"/>
              </a:rPr>
              <a:t>(Entangled systems)</a:t>
            </a:r>
            <a:endParaRPr lang="fa-IR" sz="1200" b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158046" y="4277706"/>
            <a:ext cx="4419600" cy="533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اثر پرسل </a:t>
            </a:r>
            <a:r>
              <a:rPr lang="en-US" sz="2000" b="1" dirty="0">
                <a:solidFill>
                  <a:schemeClr val="bg1"/>
                </a:solidFill>
                <a:cs typeface="B Titr" panose="00000700000000000000" pitchFamily="2" charset="-78"/>
              </a:rPr>
              <a:t>(Purcell Effect)</a:t>
            </a:r>
            <a:endParaRPr lang="en-US" sz="2400" b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8836" y="6088989"/>
            <a:ext cx="81674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</a:rPr>
              <a:t>[Ref 1]: Oliver Benson, “Assembly of hybrid photonic architectures from </a:t>
            </a:r>
            <a:r>
              <a:rPr lang="en-US" sz="1200" b="1" dirty="0" err="1">
                <a:solidFill>
                  <a:srgbClr val="FFFF00"/>
                </a:solidFill>
              </a:rPr>
              <a:t>nanophotonic</a:t>
            </a:r>
            <a:r>
              <a:rPr lang="en-US" sz="1200" b="1" dirty="0">
                <a:solidFill>
                  <a:srgbClr val="FFFF00"/>
                </a:solidFill>
              </a:rPr>
              <a:t> constituents”, NATURE, VOL. 480, 2011.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6324600"/>
            <a:ext cx="8991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</a:rPr>
              <a:t>[Ref 2]: </a:t>
            </a:r>
            <a:r>
              <a:rPr lang="en-US" sz="1200" b="1" dirty="0" err="1">
                <a:solidFill>
                  <a:srgbClr val="FFFF00"/>
                </a:solidFill>
              </a:rPr>
              <a:t>Misha</a:t>
            </a:r>
            <a:r>
              <a:rPr lang="en-US" sz="1200" b="1" dirty="0">
                <a:solidFill>
                  <a:srgbClr val="FFFF00"/>
                </a:solidFill>
              </a:rPr>
              <a:t> </a:t>
            </a:r>
            <a:r>
              <a:rPr lang="en-US" sz="1200" b="1" dirty="0" err="1">
                <a:solidFill>
                  <a:srgbClr val="FFFF00"/>
                </a:solidFill>
              </a:rPr>
              <a:t>Boroditsky</a:t>
            </a:r>
            <a:r>
              <a:rPr lang="en-US" sz="1200" b="1" dirty="0">
                <a:solidFill>
                  <a:srgbClr val="FFFF00"/>
                </a:solidFill>
              </a:rPr>
              <a:t>, </a:t>
            </a:r>
            <a:r>
              <a:rPr lang="en-US" sz="1200" b="1" dirty="0" err="1">
                <a:solidFill>
                  <a:srgbClr val="FFFF00"/>
                </a:solidFill>
              </a:rPr>
              <a:t>Rutger</a:t>
            </a:r>
            <a:r>
              <a:rPr lang="en-US" sz="1200" b="1" dirty="0">
                <a:solidFill>
                  <a:srgbClr val="FFFF00"/>
                </a:solidFill>
              </a:rPr>
              <a:t> </a:t>
            </a:r>
            <a:r>
              <a:rPr lang="en-US" sz="1200" b="1" dirty="0" err="1">
                <a:solidFill>
                  <a:srgbClr val="FFFF00"/>
                </a:solidFill>
              </a:rPr>
              <a:t>Vrijen</a:t>
            </a:r>
            <a:r>
              <a:rPr lang="en-US" sz="1200" b="1" dirty="0">
                <a:solidFill>
                  <a:srgbClr val="FFFF00"/>
                </a:solidFill>
              </a:rPr>
              <a:t>, Thomas F. Krauss, Roberto </a:t>
            </a:r>
            <a:r>
              <a:rPr lang="en-US" sz="1200" b="1" dirty="0" err="1">
                <a:solidFill>
                  <a:srgbClr val="FFFF00"/>
                </a:solidFill>
              </a:rPr>
              <a:t>Coccioli</a:t>
            </a:r>
            <a:r>
              <a:rPr lang="en-US" sz="1200" b="1" dirty="0">
                <a:solidFill>
                  <a:srgbClr val="FFFF00"/>
                </a:solidFill>
              </a:rPr>
              <a:t>, Raj </a:t>
            </a:r>
            <a:r>
              <a:rPr lang="en-US" sz="1200" b="1" dirty="0" err="1">
                <a:solidFill>
                  <a:srgbClr val="FFFF00"/>
                </a:solidFill>
              </a:rPr>
              <a:t>Bhat</a:t>
            </a:r>
            <a:r>
              <a:rPr lang="en-US" sz="1200" b="1" dirty="0">
                <a:solidFill>
                  <a:srgbClr val="FFFF00"/>
                </a:solidFill>
              </a:rPr>
              <a:t>, and Eli </a:t>
            </a:r>
            <a:r>
              <a:rPr lang="en-US" sz="1200" b="1" dirty="0" err="1">
                <a:solidFill>
                  <a:srgbClr val="FFFF00"/>
                </a:solidFill>
              </a:rPr>
              <a:t>Yablonovitch</a:t>
            </a:r>
            <a:r>
              <a:rPr lang="en-US" sz="1200" b="1" dirty="0">
                <a:solidFill>
                  <a:srgbClr val="FFFF00"/>
                </a:solidFill>
              </a:rPr>
              <a:t>, “Spontaneous Emission Extraction and Purcell Enhancement from Thin-Film 2-D Photonic Crystals”, JOURNAL OF LIGHTWAVE TECHNOLOGY, VOL. 17, NO. 11, 1999.</a:t>
            </a:r>
          </a:p>
        </p:txBody>
      </p:sp>
    </p:spTree>
    <p:extLst>
      <p:ext uri="{BB962C8B-B14F-4D97-AF65-F5344CB8AC3E}">
        <p14:creationId xmlns:p14="http://schemas.microsoft.com/office/powerpoint/2010/main" val="380200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6629400" cy="1143000"/>
          </a:xfrm>
        </p:spPr>
        <p:txBody>
          <a:bodyPr>
            <a:normAutofit/>
          </a:bodyPr>
          <a:lstStyle/>
          <a:p>
            <a:pPr rtl="1"/>
            <a:r>
              <a:rPr lang="fa-IR" sz="2800" dirty="0">
                <a:solidFill>
                  <a:srgbClr val="FFFF00"/>
                </a:solidFill>
                <a:cs typeface="B Titr" panose="00000700000000000000" pitchFamily="2" charset="-78"/>
              </a:rPr>
              <a:t>اتلاف  در مشددهای ریزحلقه</a:t>
            </a:r>
            <a:endParaRPr lang="en-US" sz="2800" dirty="0">
              <a:solidFill>
                <a:srgbClr val="FFFF00"/>
              </a:solidFill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1447800"/>
            <a:ext cx="5029200" cy="2285999"/>
          </a:xfrm>
        </p:spPr>
        <p:txBody>
          <a:bodyPr>
            <a:noAutofit/>
          </a:bodyPr>
          <a:lstStyle/>
          <a:p>
            <a:pPr algn="r" rtl="1">
              <a:lnSpc>
                <a:spcPct val="150000"/>
              </a:lnSpc>
            </a:pPr>
            <a:r>
              <a:rPr lang="fa-IR" sz="1800" b="1" dirty="0">
                <a:solidFill>
                  <a:schemeClr val="bg1"/>
                </a:solidFill>
                <a:cs typeface="B Titr" panose="00000700000000000000" pitchFamily="2" charset="-78"/>
              </a:rPr>
              <a:t> اتلاف جذب </a:t>
            </a:r>
            <a:r>
              <a:rPr lang="en-US" sz="1800" b="1" dirty="0">
                <a:solidFill>
                  <a:schemeClr val="bg1"/>
                </a:solidFill>
                <a:cs typeface="B Titr" panose="00000700000000000000" pitchFamily="2" charset="-78"/>
              </a:rPr>
              <a:t>(Absorption loss)</a:t>
            </a:r>
            <a:r>
              <a:rPr lang="fa-IR" sz="1800" b="1" dirty="0">
                <a:solidFill>
                  <a:schemeClr val="bg1"/>
                </a:solidFill>
                <a:cs typeface="B Titr" panose="00000700000000000000" pitchFamily="2" charset="-78"/>
              </a:rPr>
              <a:t>  </a:t>
            </a:r>
          </a:p>
          <a:p>
            <a:pPr algn="r" rtl="1">
              <a:lnSpc>
                <a:spcPct val="150000"/>
              </a:lnSpc>
            </a:pPr>
            <a:r>
              <a:rPr lang="fa-IR" sz="1800" b="1" dirty="0">
                <a:solidFill>
                  <a:schemeClr val="bg1"/>
                </a:solidFill>
                <a:cs typeface="B Titr" panose="00000700000000000000" pitchFamily="2" charset="-78"/>
              </a:rPr>
              <a:t>اتلاف خمش </a:t>
            </a:r>
            <a:r>
              <a:rPr lang="en-US" sz="1800" b="1" dirty="0">
                <a:solidFill>
                  <a:schemeClr val="bg1"/>
                </a:solidFill>
                <a:cs typeface="B Titr" panose="00000700000000000000" pitchFamily="2" charset="-78"/>
              </a:rPr>
              <a:t>      (Bending loss)</a:t>
            </a:r>
            <a:r>
              <a:rPr lang="fa-IR" sz="1800" b="1" dirty="0">
                <a:solidFill>
                  <a:schemeClr val="bg1"/>
                </a:solidFill>
                <a:cs typeface="B Titr" panose="00000700000000000000" pitchFamily="2" charset="-78"/>
              </a:rPr>
              <a:t>   </a:t>
            </a:r>
          </a:p>
          <a:p>
            <a:pPr algn="r" rtl="1">
              <a:lnSpc>
                <a:spcPct val="150000"/>
              </a:lnSpc>
            </a:pPr>
            <a:r>
              <a:rPr lang="fa-IR" sz="1800" b="1" dirty="0">
                <a:solidFill>
                  <a:schemeClr val="bg1"/>
                </a:solidFill>
                <a:cs typeface="B Titr" panose="00000700000000000000" pitchFamily="2" charset="-78"/>
              </a:rPr>
              <a:t>اتلاف پراکندگی حجمی  </a:t>
            </a:r>
            <a:r>
              <a:rPr lang="en-US" sz="1800" b="1" dirty="0">
                <a:solidFill>
                  <a:schemeClr val="bg1"/>
                </a:solidFill>
                <a:cs typeface="B Titr" panose="00000700000000000000" pitchFamily="2" charset="-78"/>
              </a:rPr>
              <a:t>(Volume scattering loss)</a:t>
            </a:r>
            <a:r>
              <a:rPr lang="fa-IR" sz="1800" b="1" dirty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</a:p>
          <a:p>
            <a:pPr algn="r" rtl="1">
              <a:lnSpc>
                <a:spcPct val="150000"/>
              </a:lnSpc>
            </a:pPr>
            <a:r>
              <a:rPr lang="fa-IR" sz="1800" b="1" dirty="0">
                <a:solidFill>
                  <a:schemeClr val="bg1"/>
                </a:solidFill>
                <a:cs typeface="B Titr" panose="00000700000000000000" pitchFamily="2" charset="-78"/>
              </a:rPr>
              <a:t>اتلاف پراکندگی سطحی </a:t>
            </a:r>
            <a:r>
              <a:rPr lang="ar-SA" sz="1800" b="1" dirty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r>
              <a:rPr lang="en-US" sz="1800" b="1" dirty="0">
                <a:solidFill>
                  <a:schemeClr val="bg1"/>
                </a:solidFill>
                <a:cs typeface="B Titr" panose="00000700000000000000" pitchFamily="2" charset="-78"/>
              </a:rPr>
              <a:t>(Surface scattering loss)</a:t>
            </a:r>
            <a:endParaRPr lang="en-US" sz="2000" b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556625" y="0"/>
            <a:ext cx="587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1">
              <a:spcBef>
                <a:spcPct val="0"/>
              </a:spcBef>
              <a:buFontTx/>
              <a:buNone/>
            </a:pPr>
            <a:r>
              <a:rPr lang="fa-IR" altLang="en-US" sz="2400" b="1" dirty="0">
                <a:solidFill>
                  <a:schemeClr val="bg1"/>
                </a:solidFill>
                <a:cs typeface="B Nazanin" pitchFamily="2" charset="-78"/>
              </a:rPr>
              <a:t>28</a:t>
            </a:r>
            <a:endParaRPr lang="en-US" altLang="en-US" sz="2400" b="1" dirty="0">
              <a:solidFill>
                <a:schemeClr val="bg1"/>
              </a:solidFill>
              <a:cs typeface="B Nazanin" pitchFamily="2" charset="-78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182695"/>
              </p:ext>
            </p:extLst>
          </p:nvPr>
        </p:nvGraphicFramePr>
        <p:xfrm>
          <a:off x="4876800" y="4858226"/>
          <a:ext cx="3276600" cy="1085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7" name="Equation" r:id="rId3" imgW="2031840" imgH="672840" progId="Equation.DSMT4">
                  <p:embed/>
                </p:oleObj>
              </mc:Choice>
              <mc:Fallback>
                <p:oleObj name="Equation" r:id="rId3" imgW="203184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6800" y="4858226"/>
                        <a:ext cx="3276600" cy="10853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713460"/>
              </p:ext>
            </p:extLst>
          </p:nvPr>
        </p:nvGraphicFramePr>
        <p:xfrm>
          <a:off x="4482353" y="3733800"/>
          <a:ext cx="466164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8" name="Equation" r:id="rId5" imgW="2641320" imgH="431640" progId="Equation.DSMT4">
                  <p:embed/>
                </p:oleObj>
              </mc:Choice>
              <mc:Fallback>
                <p:oleObj name="Equation" r:id="rId5" imgW="26413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82353" y="3733800"/>
                        <a:ext cx="4661647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3" name="Picture 3" descr="3-2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400" y="3429000"/>
            <a:ext cx="4023343" cy="317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400" y="2197855"/>
            <a:ext cx="3733800" cy="12311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50000"/>
              </a:lnSpc>
              <a:buNone/>
            </a:pPr>
            <a:r>
              <a:rPr lang="fa-IR" sz="1600" b="1" dirty="0">
                <a:solidFill>
                  <a:schemeClr val="bg1"/>
                </a:solidFill>
                <a:cs typeface="B Titr" panose="00000700000000000000" pitchFamily="2" charset="-78"/>
              </a:rPr>
              <a:t>اتلاف خمش برحسب شعاع ریزحلقه برای ریزحلقه هایی با پهنای یک میکرون و ضریب شکست 1/45(خط توپر)، 1/3(خط چین) و 1/15(نقطه چین). </a:t>
            </a:r>
            <a:endParaRPr lang="en-US" sz="2400" b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1501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52400"/>
            <a:ext cx="6629400" cy="1143000"/>
          </a:xfrm>
        </p:spPr>
        <p:txBody>
          <a:bodyPr>
            <a:normAutofit/>
          </a:bodyPr>
          <a:lstStyle/>
          <a:p>
            <a:pPr rtl="1"/>
            <a:r>
              <a:rPr lang="fa-IR" sz="2400" dirty="0">
                <a:solidFill>
                  <a:srgbClr val="FFFF00"/>
                </a:solidFill>
                <a:cs typeface="B Titr" panose="00000700000000000000" pitchFamily="2" charset="-78"/>
              </a:rPr>
              <a:t>نظریه ی تزویج مدی  برای ریزحلقه ها</a:t>
            </a:r>
            <a:br>
              <a:rPr lang="en-US" sz="2400" dirty="0">
                <a:solidFill>
                  <a:srgbClr val="FFFF00"/>
                </a:solidFill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FFFF00"/>
                </a:solidFill>
                <a:cs typeface="B Titr" panose="00000700000000000000" pitchFamily="2" charset="-78"/>
              </a:rPr>
              <a:t>(Coupling mode theory)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1524000"/>
            <a:ext cx="4038600" cy="1295400"/>
          </a:xfrm>
        </p:spPr>
        <p:txBody>
          <a:bodyPr>
            <a:normAutofit fontScale="92500"/>
          </a:bodyPr>
          <a:lstStyle/>
          <a:p>
            <a:pPr marL="0" indent="0" algn="r" rtl="1">
              <a:lnSpc>
                <a:spcPct val="150000"/>
              </a:lnSpc>
              <a:buNone/>
            </a:pP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کاربرد نظریه ی تزویج مدی  برای ریزحلقه ها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لیزرهای مولکول فوتونیکی</a:t>
            </a:r>
            <a:r>
              <a:rPr lang="ar-SA" sz="2000" b="1" dirty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endParaRPr lang="en-US" sz="2400" b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556625" y="0"/>
            <a:ext cx="587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1">
              <a:spcBef>
                <a:spcPct val="0"/>
              </a:spcBef>
              <a:buFontTx/>
              <a:buNone/>
            </a:pPr>
            <a:r>
              <a:rPr lang="fa-IR" altLang="en-US" sz="2400" b="1" dirty="0">
                <a:solidFill>
                  <a:schemeClr val="bg1"/>
                </a:solidFill>
                <a:cs typeface="B Nazanin" pitchFamily="2" charset="-78"/>
              </a:rPr>
              <a:t>29</a:t>
            </a:r>
            <a:endParaRPr lang="en-US" altLang="en-US" sz="2400" b="1" dirty="0">
              <a:solidFill>
                <a:schemeClr val="bg1"/>
              </a:solidFill>
              <a:cs typeface="B Nazanin" pitchFamily="2" charset="-78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469260"/>
              </p:ext>
            </p:extLst>
          </p:nvPr>
        </p:nvGraphicFramePr>
        <p:xfrm>
          <a:off x="990600" y="4876800"/>
          <a:ext cx="2133600" cy="1167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9" name="Equation" r:id="rId3" imgW="1485720" imgH="812520" progId="Equation.DSMT4">
                  <p:embed/>
                </p:oleObj>
              </mc:Choice>
              <mc:Fallback>
                <p:oleObj name="Equation" r:id="rId3" imgW="148572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600" y="4876800"/>
                        <a:ext cx="2133600" cy="1167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940619"/>
              </p:ext>
            </p:extLst>
          </p:nvPr>
        </p:nvGraphicFramePr>
        <p:xfrm>
          <a:off x="533400" y="2895600"/>
          <a:ext cx="2795732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00" name="Equation" r:id="rId5" imgW="2120760" imgH="1117440" progId="Equation.DSMT4">
                  <p:embed/>
                </p:oleObj>
              </mc:Choice>
              <mc:Fallback>
                <p:oleObj name="Equation" r:id="rId5" imgW="212076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3400" y="2895600"/>
                        <a:ext cx="2795732" cy="147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573131"/>
              </p:ext>
            </p:extLst>
          </p:nvPr>
        </p:nvGraphicFramePr>
        <p:xfrm>
          <a:off x="3742151" y="3048000"/>
          <a:ext cx="5108161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01" name="Equation" r:id="rId7" imgW="4051080" imgH="838080" progId="Equation.DSMT4">
                  <p:embed/>
                </p:oleObj>
              </mc:Choice>
              <mc:Fallback>
                <p:oleObj name="Equation" r:id="rId7" imgW="40510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42151" y="3048000"/>
                        <a:ext cx="5108161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354675"/>
              </p:ext>
            </p:extLst>
          </p:nvPr>
        </p:nvGraphicFramePr>
        <p:xfrm>
          <a:off x="5105400" y="4648200"/>
          <a:ext cx="2623931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02" name="Equation" r:id="rId9" imgW="1117440" imgH="583920" progId="Equation.DSMT4">
                  <p:embed/>
                </p:oleObj>
              </mc:Choice>
              <mc:Fallback>
                <p:oleObj name="Equation" r:id="rId9" imgW="111744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05400" y="4648200"/>
                        <a:ext cx="2623931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83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6629400" cy="1143000"/>
          </a:xfrm>
        </p:spPr>
        <p:txBody>
          <a:bodyPr>
            <a:normAutofit/>
          </a:bodyPr>
          <a:lstStyle/>
          <a:p>
            <a:pPr rtl="1"/>
            <a:r>
              <a:rPr lang="fa-IR" sz="2800" dirty="0">
                <a:solidFill>
                  <a:srgbClr val="FFFF00"/>
                </a:solidFill>
                <a:cs typeface="B Titr" panose="00000700000000000000" pitchFamily="2" charset="-78"/>
              </a:rPr>
              <a:t>مولکولهای فوتونیکی</a:t>
            </a:r>
            <a:endParaRPr lang="en-US" sz="2800" dirty="0">
              <a:solidFill>
                <a:srgbClr val="FFFF00"/>
              </a:solidFill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0" y="1371600"/>
            <a:ext cx="5562600" cy="1600199"/>
          </a:xfrm>
        </p:spPr>
        <p:txBody>
          <a:bodyPr>
            <a:normAutofit fontScale="85000" lnSpcReduction="10000"/>
          </a:bodyPr>
          <a:lstStyle/>
          <a:p>
            <a:pPr algn="r" rtl="1">
              <a:lnSpc>
                <a:spcPct val="150000"/>
              </a:lnSpc>
            </a:pP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مشابه مولکول متشکل از اتمها</a:t>
            </a:r>
          </a:p>
          <a:p>
            <a:pPr algn="r" rtl="1">
              <a:lnSpc>
                <a:spcPct val="150000"/>
              </a:lnSpc>
            </a:pP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مدهای جایگزیده </a:t>
            </a:r>
            <a:r>
              <a:rPr lang="en-US" sz="2000" b="1" dirty="0">
                <a:solidFill>
                  <a:schemeClr val="bg1"/>
                </a:solidFill>
                <a:cs typeface="B Titr" panose="00000700000000000000" pitchFamily="2" charset="-78"/>
              </a:rPr>
              <a:t>(Localized)</a:t>
            </a: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 و ناجایگزیده </a:t>
            </a:r>
            <a:r>
              <a:rPr lang="en-US" sz="2000" b="1" dirty="0">
                <a:solidFill>
                  <a:schemeClr val="bg1"/>
                </a:solidFill>
                <a:cs typeface="B Titr" panose="00000700000000000000" pitchFamily="2" charset="-78"/>
              </a:rPr>
              <a:t>(Non-Localized) </a:t>
            </a:r>
            <a:endParaRPr lang="fa-IR" sz="2000" b="1" dirty="0">
              <a:solidFill>
                <a:schemeClr val="bg1"/>
              </a:solidFill>
              <a:cs typeface="B Titr" panose="00000700000000000000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کاربردهای فراوان از جمله لیزرهای تک مد</a:t>
            </a:r>
            <a:r>
              <a:rPr lang="ar-SA" sz="2000" b="1" dirty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endParaRPr lang="en-US" sz="2400" b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556625" y="0"/>
            <a:ext cx="587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cs typeface="B Nazanin" pitchFamily="2" charset="-78"/>
              </a:rPr>
              <a:t>6</a:t>
            </a:r>
          </a:p>
        </p:txBody>
      </p:sp>
      <p:pic>
        <p:nvPicPr>
          <p:cNvPr id="5122" name="Picture 2" descr="2-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161" y1="40048" x2="2161" y2="40048"/>
                        <a14:foregroundMark x1="95533" y1="50600" x2="95533" y2="50600"/>
                        <a14:foregroundMark x1="97839" y1="48921" x2="97839" y2="48921"/>
                        <a14:foregroundMark x1="92795" y1="52998" x2="92795" y2="52998"/>
                        <a14:foregroundMark x1="95821" y1="45564" x2="95821" y2="45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971800"/>
            <a:ext cx="4851400" cy="291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456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6629400" cy="1143000"/>
          </a:xfrm>
        </p:spPr>
        <p:txBody>
          <a:bodyPr>
            <a:normAutofit/>
          </a:bodyPr>
          <a:lstStyle/>
          <a:p>
            <a:pPr rtl="1"/>
            <a:r>
              <a:rPr lang="fa-IR" sz="2800" dirty="0">
                <a:solidFill>
                  <a:srgbClr val="FFFF00"/>
                </a:solidFill>
                <a:cs typeface="B Titr" panose="00000700000000000000" pitchFamily="2" charset="-78"/>
              </a:rPr>
              <a:t>اثر ورنیه </a:t>
            </a:r>
            <a:r>
              <a:rPr lang="en-US" sz="2800" dirty="0">
                <a:solidFill>
                  <a:srgbClr val="FFFF00"/>
                </a:solidFill>
                <a:cs typeface="B Titr" panose="00000700000000000000" pitchFamily="2" charset="-78"/>
              </a:rPr>
              <a:t>(</a:t>
            </a:r>
            <a:r>
              <a:rPr lang="en-US" sz="2800" dirty="0" err="1">
                <a:solidFill>
                  <a:srgbClr val="FFFF00"/>
                </a:solidFill>
                <a:cs typeface="B Titr" panose="00000700000000000000" pitchFamily="2" charset="-78"/>
              </a:rPr>
              <a:t>Vernier</a:t>
            </a:r>
            <a:r>
              <a:rPr lang="en-US" sz="2800" dirty="0">
                <a:solidFill>
                  <a:srgbClr val="FFFF00"/>
                </a:solidFill>
                <a:cs typeface="B Titr" panose="00000700000000000000" pitchFamily="2" charset="-78"/>
              </a:rPr>
              <a:t> effect)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556625" y="0"/>
            <a:ext cx="587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cs typeface="B Nazanin" pitchFamily="2" charset="-78"/>
              </a:rPr>
              <a:t>7</a:t>
            </a:r>
          </a:p>
        </p:txBody>
      </p:sp>
      <p:pic>
        <p:nvPicPr>
          <p:cNvPr id="8195" name="Picture 3" descr="C:\Users\Mohammad\Desktop\Untitled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95449"/>
            <a:ext cx="3886200" cy="43148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-601854" y="2881313"/>
            <a:ext cx="3743325" cy="1943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94413" y="2876549"/>
            <a:ext cx="2971800" cy="1952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01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6629400" cy="1143000"/>
          </a:xfrm>
        </p:spPr>
        <p:txBody>
          <a:bodyPr>
            <a:normAutofit/>
          </a:bodyPr>
          <a:lstStyle/>
          <a:p>
            <a:pPr rtl="1"/>
            <a:r>
              <a:rPr lang="fa-IR" sz="2800" dirty="0">
                <a:solidFill>
                  <a:srgbClr val="FFFF00"/>
                </a:solidFill>
                <a:cs typeface="B Titr" panose="00000700000000000000" pitchFamily="2" charset="-78"/>
              </a:rPr>
              <a:t>طیف مولکول فوتونیکی</a:t>
            </a:r>
            <a:endParaRPr lang="en-US" sz="2800" dirty="0">
              <a:solidFill>
                <a:srgbClr val="FFFF00"/>
              </a:solidFill>
              <a:cs typeface="B Titr" panose="00000700000000000000" pitchFamily="2" charset="-7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556625" y="0"/>
            <a:ext cx="587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cs typeface="B Nazanin" pitchFamily="2" charset="-78"/>
              </a:rPr>
              <a:t>9</a:t>
            </a:r>
          </a:p>
        </p:txBody>
      </p:sp>
      <p:pic>
        <p:nvPicPr>
          <p:cNvPr id="10242" name="Picture 2" descr="3-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48" y="1524000"/>
            <a:ext cx="3873852" cy="256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 descr="3-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24000"/>
            <a:ext cx="3873304" cy="256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21444" y="4038600"/>
            <a:ext cx="4150556" cy="571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FF00"/>
                </a:solidFill>
                <a:cs typeface="B Titr" panose="00000700000000000000" pitchFamily="2" charset="-78"/>
              </a:rPr>
              <a:t>FSR</a:t>
            </a:r>
            <a:r>
              <a:rPr lang="fa-IR" sz="2000" b="1" dirty="0">
                <a:solidFill>
                  <a:srgbClr val="FFFF00"/>
                </a:solidFill>
                <a:cs typeface="B Titr" panose="00000700000000000000" pitchFamily="2" charset="-78"/>
              </a:rPr>
              <a:t> بیشتر برای مولکول فوتونیکی</a:t>
            </a:r>
            <a:endParaRPr lang="en-US" sz="2400" b="1" dirty="0">
              <a:solidFill>
                <a:srgbClr val="FFFF00"/>
              </a:solidFill>
              <a:cs typeface="B Titr" panose="00000700000000000000" pitchFamily="2" charset="-78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181600" y="4114800"/>
          <a:ext cx="3039142" cy="373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0" name="Equation" r:id="rId5" imgW="1447560" imgH="177480" progId="Equation.DSMT4">
                  <p:embed/>
                </p:oleObj>
              </mc:Choice>
              <mc:Fallback>
                <p:oleObj name="Equation" r:id="rId5" imgW="1447560" imgH="17748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81600" y="4114800"/>
                        <a:ext cx="3039142" cy="373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0" y="4648200"/>
            <a:ext cx="9144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81000" y="5486400"/>
          <a:ext cx="1954427" cy="990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1" name="Equation" r:id="rId7" imgW="927000" imgH="469800" progId="Equation.DSMT4">
                  <p:embed/>
                </p:oleObj>
              </mc:Choice>
              <mc:Fallback>
                <p:oleObj name="Equation" r:id="rId7" imgW="927000" imgH="46980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1000" y="5486400"/>
                        <a:ext cx="1954427" cy="990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6172200" y="5007114"/>
            <a:ext cx="29303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گستره ی آزاد طیفی:</a:t>
            </a:r>
          </a:p>
          <a:p>
            <a:pPr algn="r" rtl="1"/>
            <a:r>
              <a:rPr lang="en-US" sz="2000" b="1" dirty="0">
                <a:solidFill>
                  <a:schemeClr val="bg1"/>
                </a:solidFill>
                <a:cs typeface="B Titr" panose="00000700000000000000" pitchFamily="2" charset="-78"/>
              </a:rPr>
              <a:t>Free Spectral Range (FSR)</a:t>
            </a: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endParaRPr lang="en-US" sz="2000" b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3401686" y="5638800"/>
          <a:ext cx="2541914" cy="895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2" name="Equation" r:id="rId9" imgW="1333440" imgH="469800" progId="Equation.DSMT4">
                  <p:embed/>
                </p:oleObj>
              </mc:Choice>
              <mc:Fallback>
                <p:oleObj name="Equation" r:id="rId9" imgW="1333440" imgH="4698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01686" y="5638800"/>
                        <a:ext cx="2541914" cy="895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732447" y="4933890"/>
            <a:ext cx="1401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2000" b="1" dirty="0">
                <a:solidFill>
                  <a:schemeClr val="bg1"/>
                </a:solidFill>
                <a:cs typeface="B Titr" panose="00000700000000000000" pitchFamily="2" charset="-78"/>
              </a:rPr>
              <a:t>FSR </a:t>
            </a: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ریز حلقه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77886" y="4933890"/>
            <a:ext cx="21882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2000" b="1" dirty="0">
                <a:solidFill>
                  <a:schemeClr val="bg1"/>
                </a:solidFill>
                <a:cs typeface="B Titr" panose="00000700000000000000" pitchFamily="2" charset="-78"/>
              </a:rPr>
              <a:t>FSR</a:t>
            </a:r>
            <a:r>
              <a:rPr lang="fa-IR" sz="2000" b="1" dirty="0">
                <a:solidFill>
                  <a:schemeClr val="bg1"/>
                </a:solidFill>
                <a:cs typeface="B Titr" panose="00000700000000000000" pitchFamily="2" charset="-78"/>
              </a:rPr>
              <a:t>مولکول فوتونیکی </a:t>
            </a:r>
          </a:p>
        </p:txBody>
      </p:sp>
    </p:spTree>
    <p:extLst>
      <p:ext uri="{BB962C8B-B14F-4D97-AF65-F5344CB8AC3E}">
        <p14:creationId xmlns:p14="http://schemas.microsoft.com/office/powerpoint/2010/main" val="11703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6629400" cy="1143000"/>
          </a:xfrm>
        </p:spPr>
        <p:txBody>
          <a:bodyPr>
            <a:normAutofit/>
          </a:bodyPr>
          <a:lstStyle/>
          <a:p>
            <a:pPr rtl="1"/>
            <a:r>
              <a:rPr lang="fa-IR" sz="2800" dirty="0">
                <a:solidFill>
                  <a:srgbClr val="FFFF00"/>
                </a:solidFill>
                <a:cs typeface="B Titr" panose="00000700000000000000" pitchFamily="2" charset="-78"/>
              </a:rPr>
              <a:t>طیف مولکول فوتونیکی مختلف</a:t>
            </a:r>
            <a:endParaRPr lang="en-US" sz="2800" dirty="0">
              <a:solidFill>
                <a:srgbClr val="FFFF00"/>
              </a:solidFill>
              <a:cs typeface="B Titr" panose="00000700000000000000" pitchFamily="2" charset="-7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556625" y="0"/>
            <a:ext cx="587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cs typeface="B Nazanin" pitchFamily="2" charset="-78"/>
              </a:rPr>
              <a:t>10</a:t>
            </a:r>
          </a:p>
        </p:txBody>
      </p:sp>
      <p:pic>
        <p:nvPicPr>
          <p:cNvPr id="11266" name="Picture 2" descr="3-1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5105400" y="1295400"/>
            <a:ext cx="3298825" cy="2625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3-1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105400" y="4088114"/>
            <a:ext cx="3298825" cy="2625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227657" y="4486492"/>
            <a:ext cx="3607128" cy="1828800"/>
            <a:chOff x="1149856" y="1693777"/>
            <a:chExt cx="3607128" cy="1828800"/>
          </a:xfrm>
        </p:grpSpPr>
        <p:sp>
          <p:nvSpPr>
            <p:cNvPr id="6" name="Oval 5"/>
            <p:cNvSpPr/>
            <p:nvPr/>
          </p:nvSpPr>
          <p:spPr>
            <a:xfrm>
              <a:off x="1149856" y="1693777"/>
              <a:ext cx="1828800" cy="182880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111064" y="1783080"/>
              <a:ext cx="1645920" cy="164592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227657" y="1693777"/>
            <a:ext cx="3058488" cy="1828800"/>
            <a:chOff x="1302256" y="4486492"/>
            <a:chExt cx="3058488" cy="1828800"/>
          </a:xfrm>
        </p:grpSpPr>
        <p:sp>
          <p:nvSpPr>
            <p:cNvPr id="11" name="Oval 10"/>
            <p:cNvSpPr/>
            <p:nvPr/>
          </p:nvSpPr>
          <p:spPr>
            <a:xfrm>
              <a:off x="1302256" y="4486492"/>
              <a:ext cx="1828800" cy="182880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263464" y="4852252"/>
              <a:ext cx="1097280" cy="10972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359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89" y="1828800"/>
            <a:ext cx="8892821" cy="3459162"/>
          </a:xfrm>
        </p:spPr>
      </p:pic>
    </p:spTree>
    <p:extLst>
      <p:ext uri="{BB962C8B-B14F-4D97-AF65-F5344CB8AC3E}">
        <p14:creationId xmlns:p14="http://schemas.microsoft.com/office/powerpoint/2010/main" val="2227824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6629400" cy="1143000"/>
          </a:xfrm>
        </p:spPr>
        <p:txBody>
          <a:bodyPr>
            <a:normAutofit/>
          </a:bodyPr>
          <a:lstStyle/>
          <a:p>
            <a:pPr rtl="1"/>
            <a:r>
              <a:rPr lang="fa-IR" sz="2400" dirty="0">
                <a:solidFill>
                  <a:srgbClr val="FFFF00"/>
                </a:solidFill>
                <a:cs typeface="B Titr" panose="00000700000000000000" pitchFamily="2" charset="-78"/>
              </a:rPr>
              <a:t>لیزرهای ریز حلقه </a:t>
            </a:r>
            <a:r>
              <a:rPr lang="en-US" sz="2400" dirty="0">
                <a:solidFill>
                  <a:srgbClr val="FFFF00"/>
                </a:solidFill>
                <a:cs typeface="B Titr" panose="00000700000000000000" pitchFamily="2" charset="-78"/>
              </a:rPr>
              <a:t>(Micro-ring)</a:t>
            </a:r>
            <a:r>
              <a:rPr lang="fa-IR" sz="2400" dirty="0">
                <a:solidFill>
                  <a:srgbClr val="FFFF00"/>
                </a:solidFill>
                <a:cs typeface="B Titr" panose="00000700000000000000" pitchFamily="2" charset="-78"/>
              </a:rPr>
              <a:t> انتخابی مناسب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556625" y="0"/>
            <a:ext cx="587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cs typeface="B Nazanin" pitchFamily="2" charset="-78"/>
              </a:rPr>
              <a:t>2</a:t>
            </a:r>
          </a:p>
        </p:txBody>
      </p:sp>
      <p:pic>
        <p:nvPicPr>
          <p:cNvPr id="3074" name="Picture 2" descr="Table 2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889" y="1524000"/>
            <a:ext cx="6766111" cy="4052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65188" y="580500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[Ref 1]: Kerry J. </a:t>
            </a:r>
            <a:r>
              <a:rPr lang="en-US" b="1" dirty="0" err="1">
                <a:solidFill>
                  <a:srgbClr val="FFFF00"/>
                </a:solidFill>
              </a:rPr>
              <a:t>Vahala</a:t>
            </a:r>
            <a:r>
              <a:rPr lang="en-US" b="1" dirty="0">
                <a:solidFill>
                  <a:srgbClr val="FFFF00"/>
                </a:solidFill>
              </a:rPr>
              <a:t>, “Optical </a:t>
            </a:r>
            <a:r>
              <a:rPr lang="en-US" b="1" dirty="0" err="1">
                <a:solidFill>
                  <a:srgbClr val="FFFF00"/>
                </a:solidFill>
              </a:rPr>
              <a:t>microcavities</a:t>
            </a:r>
            <a:r>
              <a:rPr lang="en-US" b="1" dirty="0">
                <a:solidFill>
                  <a:srgbClr val="FFFF00"/>
                </a:solidFill>
              </a:rPr>
              <a:t>” NATURE, VOL. 424, 2003.</a:t>
            </a:r>
          </a:p>
        </p:txBody>
      </p:sp>
      <p:sp>
        <p:nvSpPr>
          <p:cNvPr id="6" name="Rectangle 5"/>
          <p:cNvSpPr/>
          <p:nvPr/>
        </p:nvSpPr>
        <p:spPr>
          <a:xfrm>
            <a:off x="865188" y="6174332"/>
            <a:ext cx="7947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[Ref 2]: </a:t>
            </a:r>
            <a:r>
              <a:rPr lang="en-US" b="1" dirty="0" err="1">
                <a:solidFill>
                  <a:srgbClr val="FFFF00"/>
                </a:solidFill>
              </a:rPr>
              <a:t>Bahaa</a:t>
            </a:r>
            <a:r>
              <a:rPr lang="en-US" b="1" dirty="0">
                <a:solidFill>
                  <a:srgbClr val="FFFF00"/>
                </a:solidFill>
              </a:rPr>
              <a:t> E. A. </a:t>
            </a:r>
            <a:r>
              <a:rPr lang="en-US" b="1" dirty="0" err="1">
                <a:solidFill>
                  <a:srgbClr val="FFFF00"/>
                </a:solidFill>
              </a:rPr>
              <a:t>Saleh</a:t>
            </a:r>
            <a:r>
              <a:rPr lang="en-US" b="1" dirty="0">
                <a:solidFill>
                  <a:srgbClr val="FFFF00"/>
                </a:solidFill>
              </a:rPr>
              <a:t>, </a:t>
            </a:r>
            <a:r>
              <a:rPr lang="en-US" b="1" dirty="0" err="1">
                <a:solidFill>
                  <a:srgbClr val="FFFF00"/>
                </a:solidFill>
              </a:rPr>
              <a:t>Malvin</a:t>
            </a:r>
            <a:r>
              <a:rPr lang="en-US" b="1" dirty="0">
                <a:solidFill>
                  <a:srgbClr val="FFFF00"/>
                </a:solidFill>
              </a:rPr>
              <a:t> Carl </a:t>
            </a:r>
            <a:r>
              <a:rPr lang="en-US" b="1" dirty="0" err="1">
                <a:solidFill>
                  <a:srgbClr val="FFFF00"/>
                </a:solidFill>
              </a:rPr>
              <a:t>Teich</a:t>
            </a:r>
            <a:r>
              <a:rPr lang="en-US" b="1" dirty="0">
                <a:solidFill>
                  <a:srgbClr val="FFFF00"/>
                </a:solidFill>
              </a:rPr>
              <a:t>, “Fundamentals of Photonics” Book, Wiley, 2ed, ISBN: 978-0-471-35832-9,  2007.</a:t>
            </a:r>
          </a:p>
        </p:txBody>
      </p:sp>
    </p:spTree>
    <p:extLst>
      <p:ext uri="{BB962C8B-B14F-4D97-AF65-F5344CB8AC3E}">
        <p14:creationId xmlns:p14="http://schemas.microsoft.com/office/powerpoint/2010/main" val="4022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7800" y="152400"/>
            <a:ext cx="6172200" cy="64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32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14400"/>
            <a:ext cx="73152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11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895600"/>
            <a:ext cx="3048000" cy="3272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5400" y="533400"/>
            <a:ext cx="5896162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0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2400"/>
            <a:ext cx="4724400" cy="3407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1" y="3713300"/>
            <a:ext cx="4575534" cy="30039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96" y="4191000"/>
            <a:ext cx="3590091" cy="597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39" y="5020726"/>
            <a:ext cx="2284603" cy="79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14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615</Words>
  <Application>Microsoft Office PowerPoint</Application>
  <PresentationFormat>On-screen Show (4:3)</PresentationFormat>
  <Paragraphs>85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B Nazanin</vt:lpstr>
      <vt:lpstr>B Titr</vt:lpstr>
      <vt:lpstr>Calibri</vt:lpstr>
      <vt:lpstr>Wingdings</vt:lpstr>
      <vt:lpstr>Office Theme</vt:lpstr>
      <vt:lpstr>Equation</vt:lpstr>
      <vt:lpstr>ریزمشددها  (Micro-cavities)</vt:lpstr>
      <vt:lpstr>PowerPoint Presentation</vt:lpstr>
      <vt:lpstr>ریزمشددها  (Micro-cavities)</vt:lpstr>
      <vt:lpstr>PowerPoint Presentation</vt:lpstr>
      <vt:lpstr>لیزرهای ریز حلقه (Micro-ring) انتخابی مناسب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Resonators</vt:lpstr>
      <vt:lpstr>PowerPoint Presentation</vt:lpstr>
      <vt:lpstr>Dispersive Area</vt:lpstr>
      <vt:lpstr>مشددهای ریزحلقه(Micro-rings)</vt:lpstr>
      <vt:lpstr>بسامدهای تشدید</vt:lpstr>
      <vt:lpstr>شدت میدان درون حلقه برای یک طول موج تشدیدی نسبت به ضریب اتلاف</vt:lpstr>
      <vt:lpstr>تغییرات شدت میدان یک بسامد تشدید در ریز حلقه نسبت به ضریب تزویج</vt:lpstr>
      <vt:lpstr>ضریب کیفیت ریزمشددهای حلقوی</vt:lpstr>
      <vt:lpstr>روش ضریب شکست موثر (Effective index method)</vt:lpstr>
      <vt:lpstr>PowerPoint Presentation</vt:lpstr>
      <vt:lpstr>مشدد ریزقرص(Micro-disk)</vt:lpstr>
      <vt:lpstr>معادله مشخصه (Characteristic equation)</vt:lpstr>
      <vt:lpstr>توزیع مدی در ریز قرص</vt:lpstr>
      <vt:lpstr>حل سه بعدی معادله هلمهولتز برای ریز قرص</vt:lpstr>
      <vt:lpstr>تحلیل ریز حلقه</vt:lpstr>
      <vt:lpstr>مقایسه مدهای  ریز حلقه و ریز قرص</vt:lpstr>
      <vt:lpstr>حجم مدی بر حسب ضخامت برای موجبر تخت </vt:lpstr>
      <vt:lpstr>PowerPoint Presentation</vt:lpstr>
      <vt:lpstr>اتلاف  در مشددهای ریزحلقه</vt:lpstr>
      <vt:lpstr>نظریه ی تزویج مدی  برای ریزحلقه ها (Coupling mode theory)</vt:lpstr>
      <vt:lpstr>مولکولهای فوتونیکی</vt:lpstr>
      <vt:lpstr>اثر ورنیه (Vernier effect)</vt:lpstr>
      <vt:lpstr>طیف مولکول فوتونیکی</vt:lpstr>
      <vt:lpstr>طیف مولکول فوتونیکی مختلف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</dc:creator>
  <cp:lastModifiedBy>Parsa</cp:lastModifiedBy>
  <cp:revision>291</cp:revision>
  <dcterms:created xsi:type="dcterms:W3CDTF">2006-08-16T00:00:00Z</dcterms:created>
  <dcterms:modified xsi:type="dcterms:W3CDTF">2022-05-14T05:34:58Z</dcterms:modified>
</cp:coreProperties>
</file>